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251" r:id="rId2"/>
    <p:sldId id="2250" r:id="rId3"/>
    <p:sldId id="2262" r:id="rId4"/>
    <p:sldId id="2264" r:id="rId5"/>
    <p:sldId id="2265" r:id="rId6"/>
    <p:sldId id="2266" r:id="rId7"/>
    <p:sldId id="2236" r:id="rId8"/>
    <p:sldId id="2268" r:id="rId9"/>
    <p:sldId id="2269" r:id="rId10"/>
    <p:sldId id="2252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4E16B"/>
    <a:srgbClr val="FF0000"/>
    <a:srgbClr val="3B8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965" y="43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-397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notesMaster" Target="notesMasters/notesMaster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 /><Relationship Id="rId2" Type="http://schemas.microsoft.com/office/2011/relationships/chartColorStyle" Target="colors1.xml" /><Relationship Id="rId1" Type="http://schemas.microsoft.com/office/2011/relationships/chartStyle" Target="style1.xml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sous monothérapie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21FA4509-452A-421E-B302-69457B3EC324}" type="VALUE">
                      <a:rPr lang="en-US" baseline="0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5A66-4A1B-9250-D9B688EAA9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Feuil1!$A$2:$A$6</c:f>
              <c:strCache>
                <c:ptCount val="5"/>
                <c:pt idx="0">
                  <c:v>AA2</c:v>
                </c:pt>
                <c:pt idx="1">
                  <c:v>BB</c:v>
                </c:pt>
                <c:pt idx="2">
                  <c:v>IC</c:v>
                </c:pt>
                <c:pt idx="3">
                  <c:v>IEC</c:v>
                </c:pt>
                <c:pt idx="4">
                  <c:v>DIU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50.8</c:v>
                </c:pt>
                <c:pt idx="1">
                  <c:v>63.4</c:v>
                </c:pt>
                <c:pt idx="2">
                  <c:v>28.5</c:v>
                </c:pt>
                <c:pt idx="3">
                  <c:v>39.700000000000003</c:v>
                </c:pt>
                <c:pt idx="4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A5-4B13-AED7-D8E9840A82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5796208"/>
        <c:axId val="545796912"/>
      </c:barChart>
      <c:catAx>
        <c:axId val="545796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45796912"/>
        <c:crosses val="autoZero"/>
        <c:auto val="1"/>
        <c:lblAlgn val="ctr"/>
        <c:lblOffset val="100"/>
        <c:noMultiLvlLbl val="0"/>
      </c:catAx>
      <c:valAx>
        <c:axId val="545796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45796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56F0AA-C606-45A3-A514-AB2B1F0D761B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7224A-E539-4F6D-BEE9-18EB0C6B48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61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875B9-CE45-F785-6421-562DFA27F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89" name="Rectangle 7">
            <a:extLst>
              <a:ext uri="{FF2B5EF4-FFF2-40B4-BE49-F238E27FC236}">
                <a16:creationId xmlns:a16="http://schemas.microsoft.com/office/drawing/2014/main" id="{0924527D-0E6D-3C04-4AE9-98A523BCA79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291367" y="10204730"/>
            <a:ext cx="3281220" cy="541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687" tIns="52343" rIns="104687" bIns="52343" anchor="b"/>
          <a:lstStyle/>
          <a:p>
            <a:pPr algn="r" defTabSz="1045218">
              <a:defRPr/>
            </a:pPr>
            <a:fld id="{840DC292-1FAF-4B04-AE0E-FAE0DB6CF375}" type="slidenum">
              <a:rPr lang="fr-FR" sz="1400">
                <a:solidFill>
                  <a:srgbClr val="000000"/>
                </a:solidFill>
                <a:latin typeface="Arial" charset="0"/>
                <a:cs typeface="Arial" charset="0"/>
              </a:rPr>
              <a:pPr algn="r" defTabSz="1045218">
                <a:defRPr/>
              </a:pPr>
              <a:t>7</a:t>
            </a:fld>
            <a:endParaRPr lang="fr-FR" sz="14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19490" name="Rectangle 7">
            <a:extLst>
              <a:ext uri="{FF2B5EF4-FFF2-40B4-BE49-F238E27FC236}">
                <a16:creationId xmlns:a16="http://schemas.microsoft.com/office/drawing/2014/main" id="{899A0DE2-E78D-D8EB-3BCF-6932F76C6FD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293121" y="10204730"/>
            <a:ext cx="3279467" cy="541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026" tIns="52014" rIns="104026" bIns="52014" anchor="b"/>
          <a:lstStyle/>
          <a:p>
            <a:pPr algn="r" defTabSz="1045218">
              <a:spcBef>
                <a:spcPct val="80000"/>
              </a:spcBef>
              <a:buClr>
                <a:srgbClr val="1F497D"/>
              </a:buClr>
              <a:buFont typeface="Symbol" pitchFamily="18" charset="2"/>
              <a:buChar char="·"/>
              <a:defRPr/>
            </a:pPr>
            <a:fld id="{7720AA53-6A93-453F-A7A9-75CC24869F78}" type="slidenum">
              <a:rPr lang="fr-FR" sz="1400">
                <a:solidFill>
                  <a:srgbClr val="000000"/>
                </a:solidFill>
                <a:latin typeface="Calibri"/>
                <a:cs typeface="Arial" charset="0"/>
              </a:rPr>
              <a:pPr algn="r" defTabSz="1045218">
                <a:spcBef>
                  <a:spcPct val="80000"/>
                </a:spcBef>
                <a:buClr>
                  <a:srgbClr val="1F497D"/>
                </a:buClr>
                <a:buFont typeface="Symbol" pitchFamily="18" charset="2"/>
                <a:buChar char="·"/>
                <a:defRPr/>
              </a:pPr>
              <a:t>7</a:t>
            </a:fld>
            <a:endParaRPr lang="fr-FR" sz="1400">
              <a:solidFill>
                <a:srgbClr val="000000"/>
              </a:solidFill>
              <a:latin typeface="Calibri"/>
              <a:cs typeface="Arial" charset="0"/>
            </a:endParaRPr>
          </a:p>
        </p:txBody>
      </p:sp>
      <p:sp>
        <p:nvSpPr>
          <p:cNvPr id="319491" name="Rectangle 2">
            <a:extLst>
              <a:ext uri="{FF2B5EF4-FFF2-40B4-BE49-F238E27FC236}">
                <a16:creationId xmlns:a16="http://schemas.microsoft.com/office/drawing/2014/main" id="{820E54F1-8D9E-3FF6-E0AA-6D95952BA2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9492" name="Rectangle 3">
            <a:extLst>
              <a:ext uri="{FF2B5EF4-FFF2-40B4-BE49-F238E27FC236}">
                <a16:creationId xmlns:a16="http://schemas.microsoft.com/office/drawing/2014/main" id="{CA0305B4-B50C-769B-AA17-F593233BBC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11901" y="5103225"/>
            <a:ext cx="5548787" cy="483671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110674" tIns="55339" rIns="110674" bIns="55339"/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7082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27EC7A-F629-4715-0EBF-38105B9124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CABD1A2-495A-F58A-A794-FD3101540C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868516-A859-2F3A-3899-EE6241171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4D879-D785-4033-B3E9-37D02B17D895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DA80BA-D918-7092-6E5B-9E0A7B192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BA3CF1-9CDE-36EE-CBFC-B7A2C27A7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DE6D9-D84F-4518-9251-B7F1D5E4F7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0330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0B4942-9F46-C2DA-6ABD-B0516F902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DBFF018-F235-A639-172F-0B16E26841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F0A128-53B3-19C0-B9D1-CAB73AE4A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4D879-D785-4033-B3E9-37D02B17D895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486280-C710-8FA8-EA99-56E3C6793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E5B932-F78A-E818-3EBB-0F915FADE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DE6D9-D84F-4518-9251-B7F1D5E4F7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8181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32F1BB9-2050-E947-DBA7-08C3550266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49733EF-0A9E-2314-F931-7C31A89242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9F65D3-6DB9-E91D-3FCD-1613EA54F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4D879-D785-4033-B3E9-37D02B17D895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1250F0-F5DB-CFAF-9788-825DC2BDC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709A82-E72A-BE01-0F86-644CF0309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DE6D9-D84F-4518-9251-B7F1D5E4F7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0909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25FA68-2634-8664-9B4D-60A8F7BCA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C3E48C-3DEE-1528-0E8A-4A4D92720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99FC28-BBB6-77E7-8BD4-A3C52BA44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4D879-D785-4033-B3E9-37D02B17D895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49C3FB-789D-02A0-E380-F7B4BAAAB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9C3640-B513-4779-14B7-93762E786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DE6D9-D84F-4518-9251-B7F1D5E4F7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2779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A6AA08-161A-3489-974E-F9D6411FF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622BDDD-CFD7-39AA-EA58-35422D2C68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C97EB58-0DA4-9CC8-9383-F9CA1292C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4D879-D785-4033-B3E9-37D02B17D895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94AB43B-1140-350E-BBFB-32F6734B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74266C-945C-161E-3D6A-7BD61F994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DE6D9-D84F-4518-9251-B7F1D5E4F7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5465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49F33D-FEFA-D913-B20A-C97AA4FC0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5E5C63-097E-4BC7-C464-B2B1FDC43C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847DB0C-6BFA-DD1C-852F-E66ADAC1FB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52A498D-64BA-826F-398C-E9A2973A6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4D879-D785-4033-B3E9-37D02B17D895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EF628F5-DB27-E2CA-CA9A-68ED0BD6E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1693319-6B54-3765-A455-8266449A2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DE6D9-D84F-4518-9251-B7F1D5E4F7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3339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F0BAD2-EB97-BF9D-69C4-89B326CDB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ACCAF7-99D0-AB26-5351-C4CB1E353F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820F3DF-FB1E-93E9-B526-BB807A8659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4B4142A-A58D-10D4-39F3-91A2AEDF07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07B4CFF-97F6-3E41-CFA1-7D4066B63A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5F6110E-A623-E809-CF43-97CC038CD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4D879-D785-4033-B3E9-37D02B17D895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4D3B8F6-F5D6-2A77-F283-CD5F05891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C90003D-1941-28F7-452D-A3845CA53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DE6D9-D84F-4518-9251-B7F1D5E4F7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7647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CD6769-1582-6739-E2A5-2567AFECD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17E8F3C-4CC6-F8E7-B021-F6F0D13D4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4D879-D785-4033-B3E9-37D02B17D895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ABAE440-1576-9AAA-F155-52A32B9ED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DC828A4-D8E0-6AFB-75C6-7A30B04EB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DE6D9-D84F-4518-9251-B7F1D5E4F7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9756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5CD89D7-2C75-E937-29AD-F1B342354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4D879-D785-4033-B3E9-37D02B17D895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9910604-BE45-9741-E2D8-471E5AA0D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A018273-F6AA-5820-2FDC-6D13D562E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DE6D9-D84F-4518-9251-B7F1D5E4F7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3447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FA3330-E341-5C41-1B23-5A033DDF8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518AF2-8B47-93BB-3D29-EB8D34F3E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88121A-3FB8-5302-727A-07D3A993EC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F1A705B-6184-DFD3-0B25-9011C3FBB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4D879-D785-4033-B3E9-37D02B17D895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5FF0C7B-E87F-E9F4-6EFA-06FD26A85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247757D-DDBD-E470-272D-AB389A838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DE6D9-D84F-4518-9251-B7F1D5E4F7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2842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3C0E8F-88B3-D799-30C6-93D4CD384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08AC6F1-30AE-168F-9314-E566DA1166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4EE78BB-4794-D049-4758-33211050DF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22A361F-77C7-A479-DE2E-99302428D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4D879-D785-4033-B3E9-37D02B17D895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A1EED27-1AA3-2A04-CA43-5DF96A45B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70B1AB0-AAC6-6703-8613-D3CFCE976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DE6D9-D84F-4518-9251-B7F1D5E4F7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4946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3860F09-0232-54F5-A9AF-1B44CFFB1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68E53BC-B27E-1FEF-38FD-FF1B0017C8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5C813D-470E-FE9C-CEE2-9A1E183313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4D879-D785-4033-B3E9-37D02B17D895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97CA55-C514-65E3-1EA3-4EF507685A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1C5E674-5684-3813-9CF1-97AA84B851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DE6D9-D84F-4518-9251-B7F1D5E4F7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8614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Relationship Id="rId5" Type="http://schemas.openxmlformats.org/officeDocument/2006/relationships/chart" Target="../charts/chart1.xml" /><Relationship Id="rId4" Type="http://schemas.openxmlformats.org/officeDocument/2006/relationships/image" Target="../media/image6.png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3CDE1-A237-1688-BA39-3A2994326C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1BA9FD-B202-0C05-191B-9874CF92F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642" y="1484930"/>
            <a:ext cx="9144000" cy="2743200"/>
          </a:xfrm>
        </p:spPr>
        <p:txBody>
          <a:bodyPr>
            <a:normAutofit/>
          </a:bodyPr>
          <a:lstStyle/>
          <a:p>
            <a:r>
              <a:rPr lang="fr-FR" dirty="0"/>
              <a:t>Comment avons-nous pris en charge l’HTA en France depuis 25 ans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A63410C-E62E-B74A-72DB-179E41393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9776" y="4346071"/>
            <a:ext cx="4113732" cy="782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900113" indent="-3270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350963" indent="-215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28800" indent="-242888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5213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92413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9613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6813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64013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100000"/>
              </a:spcBef>
              <a:spcAft>
                <a:spcPct val="0"/>
              </a:spcAft>
              <a:buClr>
                <a:srgbClr val="1F497D"/>
              </a:buClr>
              <a:buNone/>
            </a:pPr>
            <a:r>
              <a:rPr lang="fr-FR" altLang="fr-FR" sz="4800" b="1" dirty="0">
                <a:solidFill>
                  <a:srgbClr val="000000"/>
                </a:solidFill>
              </a:rPr>
              <a:t>Xavier Girerd</a:t>
            </a:r>
          </a:p>
        </p:txBody>
      </p:sp>
      <p:pic>
        <p:nvPicPr>
          <p:cNvPr id="7" name="Picture 5" descr="CFLHTALogo">
            <a:extLst>
              <a:ext uri="{FF2B5EF4-FFF2-40B4-BE49-F238E27FC236}">
                <a16:creationId xmlns:a16="http://schemas.microsoft.com/office/drawing/2014/main" id="{AAD6AF8F-A903-D25A-5BA4-41ECB0CA94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9540" y="5398682"/>
            <a:ext cx="2150414" cy="1290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Espace réservé du contenu 3" descr="FRHTA2016-LogoHD.jpg">
            <a:extLst>
              <a:ext uri="{FF2B5EF4-FFF2-40B4-BE49-F238E27FC236}">
                <a16:creationId xmlns:a16="http://schemas.microsoft.com/office/drawing/2014/main" id="{D60C3B13-11EB-3302-AB65-F55186E0775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65664" y="5347704"/>
            <a:ext cx="1621957" cy="1188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49D1C39A-EC9A-0F8F-DDB7-72BB721DE7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99688" y="5398682"/>
            <a:ext cx="3047404" cy="717193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180F2E57-576E-158E-BF3D-2448A6684208}"/>
              </a:ext>
            </a:extLst>
          </p:cNvPr>
          <p:cNvSpPr txBox="1"/>
          <p:nvPr/>
        </p:nvSpPr>
        <p:spPr>
          <a:xfrm>
            <a:off x="9627153" y="6351757"/>
            <a:ext cx="2119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/>
              <a:t>JHTA 2025 Marseille 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624E5A57-3563-B126-D865-DC2EFE2B3E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96" y="133399"/>
            <a:ext cx="3110334" cy="1270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861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B6DC98-59F4-338B-2D49-4B0362A702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8040651-C628-1353-96D6-DB4AD41C9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05150" y="294807"/>
            <a:ext cx="5981700" cy="671548"/>
          </a:xfrm>
        </p:spPr>
        <p:txBody>
          <a:bodyPr>
            <a:normAutofit/>
          </a:bodyPr>
          <a:lstStyle/>
          <a:p>
            <a:r>
              <a:rPr kumimoji="0" lang="fr-FR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FLAHS – le générique</a:t>
            </a:r>
            <a:endParaRPr lang="fr-FR" sz="4000" b="1" dirty="0">
              <a:solidFill>
                <a:srgbClr val="000000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kumimoji="0" lang="fr-FR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E2339EC6-DDBA-6AFD-E0E6-2279384215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572833"/>
              </p:ext>
            </p:extLst>
          </p:nvPr>
        </p:nvGraphicFramePr>
        <p:xfrm>
          <a:off x="1394208" y="1208335"/>
          <a:ext cx="9498148" cy="621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52">
                  <a:extLst>
                    <a:ext uri="{9D8B030D-6E8A-4147-A177-3AD203B41FA5}">
                      <a16:colId xmlns:a16="http://schemas.microsoft.com/office/drawing/2014/main" val="710214047"/>
                    </a:ext>
                  </a:extLst>
                </a:gridCol>
                <a:gridCol w="1741286">
                  <a:extLst>
                    <a:ext uri="{9D8B030D-6E8A-4147-A177-3AD203B41FA5}">
                      <a16:colId xmlns:a16="http://schemas.microsoft.com/office/drawing/2014/main" val="801037385"/>
                    </a:ext>
                  </a:extLst>
                </a:gridCol>
                <a:gridCol w="1575939">
                  <a:extLst>
                    <a:ext uri="{9D8B030D-6E8A-4147-A177-3AD203B41FA5}">
                      <a16:colId xmlns:a16="http://schemas.microsoft.com/office/drawing/2014/main" val="76131099"/>
                    </a:ext>
                  </a:extLst>
                </a:gridCol>
                <a:gridCol w="1391043">
                  <a:extLst>
                    <a:ext uri="{9D8B030D-6E8A-4147-A177-3AD203B41FA5}">
                      <a16:colId xmlns:a16="http://schemas.microsoft.com/office/drawing/2014/main" val="622139374"/>
                    </a:ext>
                  </a:extLst>
                </a:gridCol>
                <a:gridCol w="1466264">
                  <a:extLst>
                    <a:ext uri="{9D8B030D-6E8A-4147-A177-3AD203B41FA5}">
                      <a16:colId xmlns:a16="http://schemas.microsoft.com/office/drawing/2014/main" val="2962852647"/>
                    </a:ext>
                  </a:extLst>
                </a:gridCol>
                <a:gridCol w="1466264">
                  <a:extLst>
                    <a:ext uri="{9D8B030D-6E8A-4147-A177-3AD203B41FA5}">
                      <a16:colId xmlns:a16="http://schemas.microsoft.com/office/drawing/2014/main" val="9507166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Les auteurs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Les présidents CFLHTA/FRHTA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Les réalisateurs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Les signataires</a:t>
                      </a:r>
                    </a:p>
                    <a:p>
                      <a:r>
                        <a:rPr lang="fr-FR" dirty="0"/>
                        <a:t>d’articles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Les financeurs</a:t>
                      </a:r>
                    </a:p>
                    <a:p>
                      <a:r>
                        <a:rPr lang="fr-FR" dirty="0"/>
                        <a:t>500 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Les épisodes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683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X Girerd</a:t>
                      </a:r>
                    </a:p>
                    <a:p>
                      <a:r>
                        <a:rPr lang="fr-FR" dirty="0"/>
                        <a:t>JJ Mourad</a:t>
                      </a:r>
                    </a:p>
                    <a:p>
                      <a:r>
                        <a:rPr lang="fr-FR" dirty="0"/>
                        <a:t>Stéphanie </a:t>
                      </a:r>
                      <a:r>
                        <a:rPr lang="fr-FR" dirty="0" err="1"/>
                        <a:t>Chevrel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JM </a:t>
                      </a:r>
                      <a:r>
                        <a:rPr lang="fr-FR" dirty="0" err="1"/>
                        <a:t>Mallion</a:t>
                      </a:r>
                      <a:endParaRPr lang="fr-FR" dirty="0"/>
                    </a:p>
                    <a:p>
                      <a:r>
                        <a:rPr lang="fr-FR" dirty="0"/>
                        <a:t>X Girerd</a:t>
                      </a:r>
                    </a:p>
                    <a:p>
                      <a:r>
                        <a:rPr lang="fr-FR" dirty="0"/>
                        <a:t>JJ Mourad</a:t>
                      </a:r>
                    </a:p>
                    <a:p>
                      <a:r>
                        <a:rPr lang="fr-FR" dirty="0"/>
                        <a:t>B </a:t>
                      </a:r>
                      <a:r>
                        <a:rPr lang="fr-FR" dirty="0" err="1"/>
                        <a:t>Vaïsse</a:t>
                      </a:r>
                      <a:endParaRPr lang="fr-FR" dirty="0"/>
                    </a:p>
                    <a:p>
                      <a:r>
                        <a:rPr lang="fr-FR" dirty="0"/>
                        <a:t>O </a:t>
                      </a:r>
                      <a:r>
                        <a:rPr lang="fr-FR" dirty="0" err="1"/>
                        <a:t>Hanon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 </a:t>
                      </a:r>
                      <a:r>
                        <a:rPr lang="fr-FR" dirty="0" err="1"/>
                        <a:t>Murino</a:t>
                      </a:r>
                      <a:endParaRPr lang="fr-FR" dirty="0"/>
                    </a:p>
                    <a:p>
                      <a:r>
                        <a:rPr lang="fr-FR" dirty="0"/>
                        <a:t>S Ricard</a:t>
                      </a:r>
                    </a:p>
                    <a:p>
                      <a:r>
                        <a:rPr lang="fr-FR" dirty="0"/>
                        <a:t>G </a:t>
                      </a:r>
                      <a:r>
                        <a:rPr lang="fr-FR" dirty="0" err="1"/>
                        <a:t>Bonnelye</a:t>
                      </a:r>
                      <a:endParaRPr lang="fr-FR" dirty="0"/>
                    </a:p>
                    <a:p>
                      <a:r>
                        <a:rPr lang="fr-FR" dirty="0" err="1"/>
                        <a:t>Ch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Touboul</a:t>
                      </a:r>
                      <a:r>
                        <a:rPr lang="fr-FR" dirty="0"/>
                        <a:t> </a:t>
                      </a:r>
                    </a:p>
                    <a:p>
                      <a:r>
                        <a:rPr lang="fr-FR" dirty="0"/>
                        <a:t>X Girerd</a:t>
                      </a:r>
                    </a:p>
                    <a:p>
                      <a:r>
                        <a:rPr lang="fr-FR" dirty="0"/>
                        <a:t>JJ Mourad</a:t>
                      </a:r>
                    </a:p>
                    <a:p>
                      <a:r>
                        <a:rPr lang="fr-FR" dirty="0"/>
                        <a:t>B </a:t>
                      </a:r>
                      <a:r>
                        <a:rPr lang="fr-FR" dirty="0" err="1"/>
                        <a:t>Vaïsse</a:t>
                      </a:r>
                      <a:endParaRPr lang="fr-FR" dirty="0"/>
                    </a:p>
                    <a:p>
                      <a:r>
                        <a:rPr lang="fr-FR" dirty="0"/>
                        <a:t>B </a:t>
                      </a:r>
                      <a:r>
                        <a:rPr lang="fr-FR" dirty="0" err="1"/>
                        <a:t>Pannier</a:t>
                      </a:r>
                      <a:endParaRPr lang="fr-FR" dirty="0"/>
                    </a:p>
                    <a:p>
                      <a:r>
                        <a:rPr lang="fr-FR" dirty="0"/>
                        <a:t>O </a:t>
                      </a:r>
                      <a:r>
                        <a:rPr lang="fr-FR" dirty="0" err="1"/>
                        <a:t>Hanon</a:t>
                      </a:r>
                      <a:endParaRPr lang="fr-FR" dirty="0"/>
                    </a:p>
                    <a:p>
                      <a:r>
                        <a:rPr lang="fr-FR" dirty="0"/>
                        <a:t>MC </a:t>
                      </a:r>
                      <a:r>
                        <a:rPr lang="fr-FR" dirty="0" err="1"/>
                        <a:t>Wimart</a:t>
                      </a:r>
                      <a:endParaRPr lang="fr-FR" dirty="0"/>
                    </a:p>
                    <a:p>
                      <a:r>
                        <a:rPr lang="fr-FR" dirty="0"/>
                        <a:t>A Pathak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X Girerd</a:t>
                      </a:r>
                    </a:p>
                    <a:p>
                      <a:r>
                        <a:rPr lang="fr-FR" dirty="0"/>
                        <a:t>JJ Mourad</a:t>
                      </a:r>
                    </a:p>
                    <a:p>
                      <a:r>
                        <a:rPr lang="fr-FR" dirty="0"/>
                        <a:t>P Poncelet</a:t>
                      </a:r>
                    </a:p>
                    <a:p>
                      <a:r>
                        <a:rPr lang="fr-FR" dirty="0"/>
                        <a:t>N Postel Vinay</a:t>
                      </a:r>
                    </a:p>
                    <a:p>
                      <a:r>
                        <a:rPr lang="fr-FR" dirty="0"/>
                        <a:t>D Herpin</a:t>
                      </a:r>
                    </a:p>
                    <a:p>
                      <a:r>
                        <a:rPr lang="fr-FR" dirty="0"/>
                        <a:t>B </a:t>
                      </a:r>
                      <a:r>
                        <a:rPr lang="fr-FR" dirty="0" err="1"/>
                        <a:t>Vaïsse</a:t>
                      </a:r>
                      <a:endParaRPr lang="fr-FR" dirty="0"/>
                    </a:p>
                    <a:p>
                      <a:r>
                        <a:rPr lang="fr-FR" dirty="0"/>
                        <a:t>B </a:t>
                      </a:r>
                      <a:r>
                        <a:rPr lang="fr-FR" dirty="0" err="1"/>
                        <a:t>Pannier</a:t>
                      </a:r>
                      <a:endParaRPr lang="fr-FR" dirty="0"/>
                    </a:p>
                    <a:p>
                      <a:r>
                        <a:rPr lang="fr-FR" dirty="0"/>
                        <a:t>M </a:t>
                      </a:r>
                      <a:r>
                        <a:rPr lang="fr-FR" dirty="0" err="1"/>
                        <a:t>Murino</a:t>
                      </a:r>
                      <a:endParaRPr lang="fr-FR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err="1"/>
                        <a:t>Ch</a:t>
                      </a:r>
                      <a:r>
                        <a:rPr lang="fr-FR" dirty="0"/>
                        <a:t> Touboul </a:t>
                      </a:r>
                    </a:p>
                    <a:p>
                      <a:r>
                        <a:rPr lang="fr-FR" dirty="0"/>
                        <a:t>O Hanon</a:t>
                      </a:r>
                    </a:p>
                    <a:p>
                      <a:r>
                        <a:rPr lang="fr-FR" dirty="0"/>
                        <a:t>M Lefort</a:t>
                      </a:r>
                    </a:p>
                    <a:p>
                      <a:r>
                        <a:rPr lang="fr-FR" dirty="0"/>
                        <a:t>L </a:t>
                      </a:r>
                      <a:r>
                        <a:rPr lang="fr-FR" dirty="0" err="1"/>
                        <a:t>Neufcourt</a:t>
                      </a:r>
                      <a:endParaRPr lang="fr-FR" dirty="0"/>
                    </a:p>
                    <a:p>
                      <a:r>
                        <a:rPr lang="fr-FR" dirty="0"/>
                        <a:t>O Grimaud</a:t>
                      </a:r>
                    </a:p>
                    <a:p>
                      <a:r>
                        <a:rPr lang="fr-FR" dirty="0"/>
                        <a:t>MC </a:t>
                      </a:r>
                      <a:r>
                        <a:rPr lang="fr-FR" dirty="0" err="1"/>
                        <a:t>Wimart</a:t>
                      </a:r>
                      <a:endParaRPr lang="fr-FR" dirty="0"/>
                    </a:p>
                    <a:p>
                      <a:r>
                        <a:rPr lang="fr-FR" dirty="0"/>
                        <a:t>A Pathak</a:t>
                      </a:r>
                    </a:p>
                    <a:p>
                      <a:r>
                        <a:rPr lang="fr-FR" dirty="0"/>
                        <a:t>S Rubin</a:t>
                      </a:r>
                    </a:p>
                    <a:p>
                      <a:r>
                        <a:rPr lang="fr-FR" dirty="0"/>
                        <a:t>P de Buyer</a:t>
                      </a:r>
                    </a:p>
                    <a:p>
                      <a:r>
                        <a:rPr lang="fr-FR" dirty="0"/>
                        <a:t>F Bossiere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CFLHTA (75%)</a:t>
                      </a:r>
                    </a:p>
                    <a:p>
                      <a:r>
                        <a:rPr lang="fr-FR" dirty="0"/>
                        <a:t>FRHTA (25%)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rgbClr val="FF0000"/>
                          </a:solidFill>
                          <a:latin typeface="Broadway"/>
                          <a:cs typeface="Arial" charset="0"/>
                        </a:rPr>
                        <a:t>2001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rgbClr val="FF0000"/>
                          </a:solidFill>
                          <a:latin typeface="Broadway"/>
                          <a:cs typeface="Arial" charset="0"/>
                        </a:rPr>
                        <a:t>2002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rgbClr val="FF0000"/>
                          </a:solidFill>
                          <a:latin typeface="Broadway"/>
                          <a:cs typeface="Arial" charset="0"/>
                        </a:rPr>
                        <a:t>2004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rgbClr val="FF0000"/>
                          </a:solidFill>
                          <a:latin typeface="Broadway"/>
                          <a:cs typeface="Arial" charset="0"/>
                        </a:rPr>
                        <a:t>2005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rgbClr val="FF0000"/>
                          </a:solidFill>
                          <a:latin typeface="Broadway"/>
                          <a:cs typeface="Arial" charset="0"/>
                        </a:rPr>
                        <a:t>2006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rgbClr val="FF0000"/>
                          </a:solidFill>
                          <a:latin typeface="Broadway"/>
                          <a:cs typeface="Arial" charset="0"/>
                        </a:rPr>
                        <a:t>2007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rgbClr val="FF0000"/>
                          </a:solidFill>
                          <a:latin typeface="Broadway"/>
                          <a:cs typeface="Arial" charset="0"/>
                        </a:rPr>
                        <a:t>2009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rgbClr val="FF0000"/>
                          </a:solidFill>
                          <a:latin typeface="Broadway"/>
                          <a:cs typeface="Arial" charset="0"/>
                        </a:rPr>
                        <a:t>2010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rgbClr val="FF0000"/>
                          </a:solidFill>
                          <a:latin typeface="Broadway"/>
                          <a:cs typeface="Arial" charset="0"/>
                        </a:rPr>
                        <a:t>2011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rgbClr val="FF0000"/>
                          </a:solidFill>
                          <a:latin typeface="Broadway"/>
                          <a:cs typeface="Arial" charset="0"/>
                        </a:rPr>
                        <a:t>2012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rgbClr val="FF0000"/>
                          </a:solidFill>
                          <a:latin typeface="Broadway"/>
                          <a:cs typeface="Arial" charset="0"/>
                        </a:rPr>
                        <a:t>2014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rgbClr val="FF0000"/>
                          </a:solidFill>
                          <a:latin typeface="Broadway"/>
                          <a:cs typeface="Arial" charset="0"/>
                        </a:rPr>
                        <a:t>2015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rgbClr val="FF0000"/>
                          </a:solidFill>
                          <a:latin typeface="Broadway"/>
                          <a:cs typeface="Arial" charset="0"/>
                        </a:rPr>
                        <a:t>2017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rgbClr val="FF0000"/>
                          </a:solidFill>
                          <a:latin typeface="Broadway"/>
                          <a:cs typeface="Arial" charset="0"/>
                        </a:rPr>
                        <a:t>2019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rgbClr val="FF0000"/>
                          </a:solidFill>
                          <a:latin typeface="Broadway"/>
                          <a:cs typeface="Arial" charset="0"/>
                        </a:rPr>
                        <a:t>2020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rgbClr val="FF0000"/>
                          </a:solidFill>
                          <a:latin typeface="Broadway"/>
                          <a:cs typeface="Arial" charset="0"/>
                        </a:rPr>
                        <a:t>2022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rgbClr val="FF0000"/>
                          </a:solidFill>
                          <a:latin typeface="Broadway"/>
                          <a:cs typeface="Arial" charset="0"/>
                        </a:rPr>
                        <a:t>2024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05782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5861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B51D1ECD-2BF9-C609-0FA4-884724FEAF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5420" y="679269"/>
            <a:ext cx="9144000" cy="3061457"/>
          </a:xfrm>
        </p:spPr>
        <p:txBody>
          <a:bodyPr>
            <a:normAutofit/>
          </a:bodyPr>
          <a:lstStyle/>
          <a:p>
            <a:r>
              <a:rPr kumimoji="0" lang="fr-FR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French League Against Hypertension Survey</a:t>
            </a:r>
          </a:p>
          <a:p>
            <a:endParaRPr lang="fr-FR" sz="4000" b="1" dirty="0">
              <a:solidFill>
                <a:srgbClr val="000000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kumimoji="0" lang="fr-FR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r>
              <a:rPr lang="fr-FR" sz="4000" b="1" dirty="0">
                <a:solidFill>
                  <a:srgbClr val="000000"/>
                </a:solidFill>
                <a:latin typeface="Calibri Light" panose="020F0302020204030204"/>
                <a:ea typeface="+mj-ea"/>
                <a:cs typeface="+mj-cs"/>
              </a:rPr>
              <a:t>« 17 Enquêtes FLAHS » </a:t>
            </a:r>
            <a:endParaRPr lang="fr-FR" dirty="0"/>
          </a:p>
        </p:txBody>
      </p:sp>
      <p:pic>
        <p:nvPicPr>
          <p:cNvPr id="10" name="Picture 5" descr="CFLHTALogo">
            <a:extLst>
              <a:ext uri="{FF2B5EF4-FFF2-40B4-BE49-F238E27FC236}">
                <a16:creationId xmlns:a16="http://schemas.microsoft.com/office/drawing/2014/main" id="{FB9094B2-1FAB-F9A6-BD2B-D1664C95F4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443" y="4516664"/>
            <a:ext cx="2606025" cy="156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Espace réservé du contenu 3" descr="FRHTA2016-LogoHD.jpg">
            <a:extLst>
              <a:ext uri="{FF2B5EF4-FFF2-40B4-BE49-F238E27FC236}">
                <a16:creationId xmlns:a16="http://schemas.microsoft.com/office/drawing/2014/main" id="{0B4AF4C6-A3EA-1F3B-96F7-8110A72B53F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14510" y="4343458"/>
            <a:ext cx="2369820" cy="1736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5">
            <a:extLst>
              <a:ext uri="{FF2B5EF4-FFF2-40B4-BE49-F238E27FC236}">
                <a16:creationId xmlns:a16="http://schemas.microsoft.com/office/drawing/2014/main" id="{50C7C73E-310A-48A9-D447-D992C507AD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794" y="3674540"/>
            <a:ext cx="2389239" cy="231810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lIns="68484" tIns="34242" rIns="68484" bIns="34242">
            <a:spAutoFit/>
          </a:bodyPr>
          <a:lstStyle/>
          <a:p>
            <a:pPr algn="ctr" defTabSz="685800" eaLnBrk="0" fontAlgn="base" hangingPunct="0">
              <a:lnSpc>
                <a:spcPct val="110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fr-FR" dirty="0">
                <a:solidFill>
                  <a:srgbClr val="FF0000"/>
                </a:solidFill>
                <a:latin typeface="Broadway"/>
                <a:cs typeface="Arial" charset="0"/>
              </a:rPr>
              <a:t>2001 2002 2004 2005 2006 2007 2009 2010 2011 2012 2014 2015 2017 2019 2020 2022 2024</a:t>
            </a:r>
          </a:p>
          <a:p>
            <a:pPr algn="ctr" defTabSz="685800" eaLnBrk="0" fontAlgn="base" hangingPunct="0">
              <a:lnSpc>
                <a:spcPct val="110000"/>
              </a:lnSpc>
              <a:spcBef>
                <a:spcPct val="50000"/>
              </a:spcBef>
              <a:spcAft>
                <a:spcPct val="0"/>
              </a:spcAft>
              <a:defRPr/>
            </a:pPr>
            <a:endParaRPr lang="fr-FR" dirty="0">
              <a:solidFill>
                <a:srgbClr val="FF0000"/>
              </a:solidFill>
              <a:latin typeface="Broadway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302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37BB30-0B85-8DB5-80C7-582847D18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FLAHS : les apports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A7E630-1A84-49A9-22C8-5E8568458A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381" y="3103707"/>
            <a:ext cx="10515600" cy="16968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5400" dirty="0"/>
              <a:t>L’automesure de la tension devient populaire en France  (2004) </a:t>
            </a:r>
          </a:p>
        </p:txBody>
      </p:sp>
      <p:pic>
        <p:nvPicPr>
          <p:cNvPr id="4" name="Picture 5" descr="CFLHTALogo">
            <a:extLst>
              <a:ext uri="{FF2B5EF4-FFF2-40B4-BE49-F238E27FC236}">
                <a16:creationId xmlns:a16="http://schemas.microsoft.com/office/drawing/2014/main" id="{A0C50E27-0198-D562-0C11-69EF4BB7EA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63992" y="322118"/>
            <a:ext cx="2355271" cy="141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2B1B20D0-64CB-7BF7-A7E0-74C72407B5B0}"/>
              </a:ext>
            </a:extLst>
          </p:cNvPr>
          <p:cNvSpPr txBox="1"/>
          <p:nvPr/>
        </p:nvSpPr>
        <p:spPr>
          <a:xfrm>
            <a:off x="10536382" y="6390409"/>
            <a:ext cx="1468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/>
              <a:t>X Girerd 2025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2A649EC1-DBCD-6DBB-8AB4-EC500C9569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24" y="135081"/>
            <a:ext cx="1892940" cy="1381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94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4A8782-5970-B3AB-C2AD-172F660D9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185B6C-AE66-624D-57DC-230F1EA3C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FLAHS : les apports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C7B966-C4E9-093A-E886-6A44CE3CB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381" y="3103707"/>
            <a:ext cx="10515600" cy="169689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sz="5400" dirty="0"/>
              <a:t>FLAHS met au point </a:t>
            </a:r>
          </a:p>
          <a:p>
            <a:pPr marL="0" indent="0" algn="ctr">
              <a:buNone/>
            </a:pPr>
            <a:r>
              <a:rPr lang="fr-FR" sz="5400" dirty="0"/>
              <a:t>les </a:t>
            </a:r>
            <a:r>
              <a:rPr lang="fr-FR" sz="5400" dirty="0" err="1"/>
              <a:t>PROMs</a:t>
            </a:r>
            <a:r>
              <a:rPr lang="fr-FR" sz="5400" dirty="0"/>
              <a:t> en HTA</a:t>
            </a:r>
          </a:p>
          <a:p>
            <a:pPr marL="0" indent="0" algn="ctr">
              <a:buNone/>
            </a:pPr>
            <a:endParaRPr lang="fr-FR" sz="5400" dirty="0"/>
          </a:p>
          <a:p>
            <a:pPr marL="0" indent="0" algn="ctr">
              <a:buNone/>
            </a:pPr>
            <a:endParaRPr lang="fr-FR" sz="5400" dirty="0"/>
          </a:p>
        </p:txBody>
      </p:sp>
      <p:pic>
        <p:nvPicPr>
          <p:cNvPr id="4" name="Picture 5" descr="CFLHTALogo">
            <a:extLst>
              <a:ext uri="{FF2B5EF4-FFF2-40B4-BE49-F238E27FC236}">
                <a16:creationId xmlns:a16="http://schemas.microsoft.com/office/drawing/2014/main" id="{83CE91ED-3153-57D2-4686-8D2B4C090B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63992" y="322118"/>
            <a:ext cx="2355271" cy="141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94D44ED-A7F2-410D-92BF-D81946B51146}"/>
              </a:ext>
            </a:extLst>
          </p:cNvPr>
          <p:cNvSpPr txBox="1"/>
          <p:nvPr/>
        </p:nvSpPr>
        <p:spPr>
          <a:xfrm>
            <a:off x="10536382" y="6390409"/>
            <a:ext cx="1468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/>
              <a:t>X Girerd 2025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54F0B35-9326-745B-E5BF-1250E6A10C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24" y="135081"/>
            <a:ext cx="1892940" cy="1381992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C1B36306-D432-6C20-4ECA-C2B6CAF20184}"/>
              </a:ext>
            </a:extLst>
          </p:cNvPr>
          <p:cNvSpPr txBox="1"/>
          <p:nvPr/>
        </p:nvSpPr>
        <p:spPr>
          <a:xfrm>
            <a:off x="488373" y="6005946"/>
            <a:ext cx="4671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PROMs</a:t>
            </a:r>
            <a:r>
              <a:rPr lang="fr-FR" dirty="0"/>
              <a:t> = Patient-</a:t>
            </a:r>
            <a:r>
              <a:rPr lang="fr-FR" dirty="0" err="1"/>
              <a:t>Reported</a:t>
            </a:r>
            <a:r>
              <a:rPr lang="fr-FR" dirty="0"/>
              <a:t> </a:t>
            </a:r>
            <a:r>
              <a:rPr lang="fr-FR" dirty="0" err="1"/>
              <a:t>Outcomes</a:t>
            </a:r>
            <a:r>
              <a:rPr lang="fr-FR" dirty="0"/>
              <a:t> </a:t>
            </a:r>
            <a:r>
              <a:rPr lang="fr-FR" dirty="0" err="1"/>
              <a:t>Measures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15236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451C30-AF3E-EB48-93B3-FA664535F0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A0606C-4984-8D99-CC67-9F213B089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FLAHS : les apports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E650B9D-03EE-02D9-2BC3-3B28AF706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381" y="3103707"/>
            <a:ext cx="10515600" cy="169689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sz="5400" dirty="0"/>
              <a:t>Le dépistage de l’HTA évolue </a:t>
            </a:r>
          </a:p>
          <a:p>
            <a:pPr marL="0" indent="0" algn="ctr">
              <a:buNone/>
            </a:pPr>
            <a:r>
              <a:rPr lang="fr-FR" sz="5400" dirty="0"/>
              <a:t>vers l’</a:t>
            </a:r>
            <a:r>
              <a:rPr lang="fr-FR" sz="5400" dirty="0" err="1"/>
              <a:t>autodépistage</a:t>
            </a:r>
            <a:endParaRPr lang="fr-FR" sz="5400" dirty="0"/>
          </a:p>
        </p:txBody>
      </p:sp>
      <p:pic>
        <p:nvPicPr>
          <p:cNvPr id="4" name="Picture 5" descr="CFLHTALogo">
            <a:extLst>
              <a:ext uri="{FF2B5EF4-FFF2-40B4-BE49-F238E27FC236}">
                <a16:creationId xmlns:a16="http://schemas.microsoft.com/office/drawing/2014/main" id="{1A644B6A-037D-FE60-619E-7918F8AE26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63992" y="322118"/>
            <a:ext cx="2355271" cy="141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C8618A6D-C756-2F73-E039-5B54D125213F}"/>
              </a:ext>
            </a:extLst>
          </p:cNvPr>
          <p:cNvSpPr txBox="1"/>
          <p:nvPr/>
        </p:nvSpPr>
        <p:spPr>
          <a:xfrm>
            <a:off x="10536382" y="6390409"/>
            <a:ext cx="1468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/>
              <a:t>X Girerd 2025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61F774F2-ED82-56FC-0666-1A6C5EDCC4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24" y="135081"/>
            <a:ext cx="1892940" cy="1381992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18411F5F-F998-CC67-F89F-2CEA2C355CCF}"/>
              </a:ext>
            </a:extLst>
          </p:cNvPr>
          <p:cNvSpPr txBox="1"/>
          <p:nvPr/>
        </p:nvSpPr>
        <p:spPr>
          <a:xfrm>
            <a:off x="488373" y="6005946"/>
            <a:ext cx="4671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PROMs</a:t>
            </a:r>
            <a:r>
              <a:rPr lang="fr-FR" dirty="0"/>
              <a:t> = Patient-</a:t>
            </a:r>
            <a:r>
              <a:rPr lang="fr-FR" dirty="0" err="1"/>
              <a:t>Reported</a:t>
            </a:r>
            <a:r>
              <a:rPr lang="fr-FR" dirty="0"/>
              <a:t> </a:t>
            </a:r>
            <a:r>
              <a:rPr lang="fr-FR" dirty="0" err="1"/>
              <a:t>Outcomes</a:t>
            </a:r>
            <a:r>
              <a:rPr lang="fr-FR" dirty="0"/>
              <a:t> </a:t>
            </a:r>
            <a:r>
              <a:rPr lang="fr-FR" dirty="0" err="1"/>
              <a:t>Measures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709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D70F50-5AA9-73FA-2CE4-853F4CD7C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888FE3-849F-6904-9787-3CAD422A0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FLAHS : les apports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6DF3E1-BD7D-A9B4-E7D0-4C6202AE3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381" y="3103707"/>
            <a:ext cx="10515600" cy="1696893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fr-FR" sz="5400" dirty="0"/>
              <a:t>L’observatoire des usages des traitements antihypertenseurs en France</a:t>
            </a:r>
          </a:p>
        </p:txBody>
      </p:sp>
      <p:pic>
        <p:nvPicPr>
          <p:cNvPr id="4" name="Picture 5" descr="CFLHTALogo">
            <a:extLst>
              <a:ext uri="{FF2B5EF4-FFF2-40B4-BE49-F238E27FC236}">
                <a16:creationId xmlns:a16="http://schemas.microsoft.com/office/drawing/2014/main" id="{18B950B4-44EA-2924-E2B1-88C77D298E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63992" y="322118"/>
            <a:ext cx="2355271" cy="141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6BE1CE6B-5EDF-E73F-E7AA-13495F872B1B}"/>
              </a:ext>
            </a:extLst>
          </p:cNvPr>
          <p:cNvSpPr txBox="1"/>
          <p:nvPr/>
        </p:nvSpPr>
        <p:spPr>
          <a:xfrm>
            <a:off x="10536382" y="6390409"/>
            <a:ext cx="1468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/>
              <a:t>X Girerd 2025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A02DAC2-2F52-27DE-AF95-83B9DEDD22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24" y="135081"/>
            <a:ext cx="1892940" cy="1381992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28365849-202B-B8CB-4011-802E12BA2FA3}"/>
              </a:ext>
            </a:extLst>
          </p:cNvPr>
          <p:cNvSpPr txBox="1"/>
          <p:nvPr/>
        </p:nvSpPr>
        <p:spPr>
          <a:xfrm>
            <a:off x="488373" y="6005946"/>
            <a:ext cx="4671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PROMs</a:t>
            </a:r>
            <a:r>
              <a:rPr lang="fr-FR" dirty="0"/>
              <a:t> = Patient-</a:t>
            </a:r>
            <a:r>
              <a:rPr lang="fr-FR" dirty="0" err="1"/>
              <a:t>Reported</a:t>
            </a:r>
            <a:r>
              <a:rPr lang="fr-FR" dirty="0"/>
              <a:t> </a:t>
            </a:r>
            <a:r>
              <a:rPr lang="fr-FR" dirty="0" err="1"/>
              <a:t>Outcomes</a:t>
            </a:r>
            <a:r>
              <a:rPr lang="fr-FR" dirty="0"/>
              <a:t> </a:t>
            </a:r>
            <a:r>
              <a:rPr lang="fr-FR" dirty="0" err="1"/>
              <a:t>Measures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4927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31A56BED-AF03-BF47-574A-B131C2173C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4" name="Text Box 2">
            <a:extLst>
              <a:ext uri="{FF2B5EF4-FFF2-40B4-BE49-F238E27FC236}">
                <a16:creationId xmlns:a16="http://schemas.microsoft.com/office/drawing/2014/main" id="{AD7B73C1-FA2E-1057-5704-7A6254CA9C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4890" y="5905000"/>
            <a:ext cx="6412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 defTabSz="801688">
              <a:spcBef>
                <a:spcPct val="80000"/>
              </a:spcBef>
              <a:buClr>
                <a:srgbClr val="406263"/>
              </a:buClr>
              <a:buFont typeface="Symbol" pitchFamily="18" charset="2"/>
              <a:buChar char="·"/>
              <a:defRPr/>
            </a:pPr>
            <a:endParaRPr lang="fr-FR" sz="1100" b="1" i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58725" name="AutoShape 2">
            <a:extLst>
              <a:ext uri="{FF2B5EF4-FFF2-40B4-BE49-F238E27FC236}">
                <a16:creationId xmlns:a16="http://schemas.microsoft.com/office/drawing/2014/main" id="{59201BC7-ABA9-A31F-67E5-9907846F3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3120" y="0"/>
            <a:ext cx="8826500" cy="1470978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3F4793"/>
            </a:solidFill>
            <a:round/>
            <a:headEnd/>
            <a:tailEnd/>
          </a:ln>
        </p:spPr>
        <p:txBody>
          <a:bodyPr lIns="92075" tIns="46038" rIns="92075" bIns="46038" anchor="ctr"/>
          <a:lstStyle/>
          <a:p>
            <a:pPr algn="ctr">
              <a:lnSpc>
                <a:spcPct val="80000"/>
              </a:lnSpc>
              <a:defRPr/>
            </a:pPr>
            <a:r>
              <a:rPr lang="fr-FR" sz="3200" b="1" dirty="0">
                <a:solidFill>
                  <a:srgbClr val="003399"/>
                </a:solidFill>
                <a:latin typeface="Arial" charset="0"/>
                <a:cs typeface="Arial" charset="0"/>
              </a:rPr>
              <a:t>Sujets sous </a:t>
            </a:r>
          </a:p>
          <a:p>
            <a:pPr algn="ctr">
              <a:lnSpc>
                <a:spcPct val="80000"/>
              </a:lnSpc>
              <a:defRPr/>
            </a:pPr>
            <a:r>
              <a:rPr lang="fr-FR" sz="3200" b="1" dirty="0">
                <a:solidFill>
                  <a:srgbClr val="003399"/>
                </a:solidFill>
                <a:latin typeface="Arial" charset="0"/>
                <a:cs typeface="Arial" charset="0"/>
              </a:rPr>
              <a:t>anti-hypertenseurs en monothérapie </a:t>
            </a:r>
          </a:p>
          <a:p>
            <a:pPr algn="ctr">
              <a:lnSpc>
                <a:spcPct val="80000"/>
              </a:lnSpc>
              <a:defRPr/>
            </a:pPr>
            <a:r>
              <a:rPr lang="fr-FR" sz="3200" b="1" dirty="0">
                <a:solidFill>
                  <a:srgbClr val="003399"/>
                </a:solidFill>
                <a:latin typeface="Arial" charset="0"/>
                <a:cs typeface="Arial" charset="0"/>
              </a:rPr>
              <a:t>Ayant ATM ≤135/85</a:t>
            </a:r>
            <a:endParaRPr lang="fr-FR" sz="2000" dirty="0">
              <a:solidFill>
                <a:srgbClr val="003399"/>
              </a:solidFill>
              <a:latin typeface="Arial" charset="0"/>
              <a:cs typeface="Arial" charset="0"/>
            </a:endParaRPr>
          </a:p>
        </p:txBody>
      </p:sp>
      <p:sp>
        <p:nvSpPr>
          <p:cNvPr id="158726" name="Rectangle 10">
            <a:extLst>
              <a:ext uri="{FF2B5EF4-FFF2-40B4-BE49-F238E27FC236}">
                <a16:creationId xmlns:a16="http://schemas.microsoft.com/office/drawing/2014/main" id="{148C6B60-3A93-C8ED-B1B0-69BE7D163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990" y="6232208"/>
            <a:ext cx="8312150" cy="359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lnSpc>
                <a:spcPts val="1400"/>
              </a:lnSpc>
              <a:buClr>
                <a:srgbClr val="406263"/>
              </a:buClr>
              <a:defRPr/>
            </a:pPr>
            <a:r>
              <a:rPr lang="fr-FR" sz="1200" i="1" dirty="0">
                <a:solidFill>
                  <a:srgbClr val="000000"/>
                </a:solidFill>
                <a:latin typeface="Arial" charset="0"/>
                <a:cs typeface="Arial" charset="0"/>
              </a:rPr>
              <a:t>FLAHS - French League Against Hypertension Survey</a:t>
            </a:r>
            <a:br>
              <a:rPr lang="fr-FR" sz="1200" i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fr-FR" sz="1200" i="1" dirty="0">
                <a:solidFill>
                  <a:srgbClr val="000000"/>
                </a:solidFill>
                <a:latin typeface="Arial" charset="0"/>
                <a:cs typeface="Arial" charset="0"/>
              </a:rPr>
              <a:t>FLAHS 2024 : Base de 322 hypertendus traités en monothérapie</a:t>
            </a:r>
          </a:p>
        </p:txBody>
      </p:sp>
      <p:sp>
        <p:nvSpPr>
          <p:cNvPr id="158727" name="Rectangle 5">
            <a:extLst>
              <a:ext uri="{FF2B5EF4-FFF2-40B4-BE49-F238E27FC236}">
                <a16:creationId xmlns:a16="http://schemas.microsoft.com/office/drawing/2014/main" id="{64D26D40-4C56-ADAA-CCD7-A9901B2EA2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8658" y="226143"/>
            <a:ext cx="2024298" cy="4650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lIns="91312" tIns="45656" rIns="91312" bIns="45656">
            <a:spAutoFit/>
          </a:bodyPr>
          <a:lstStyle/>
          <a:p>
            <a:pPr algn="ctr">
              <a:lnSpc>
                <a:spcPct val="110000"/>
              </a:lnSpc>
              <a:spcBef>
                <a:spcPct val="50000"/>
              </a:spcBef>
              <a:defRPr/>
            </a:pPr>
            <a:r>
              <a:rPr lang="fr-FR" sz="1200" dirty="0">
                <a:solidFill>
                  <a:srgbClr val="FF0000"/>
                </a:solidFill>
                <a:latin typeface="Broadway"/>
                <a:cs typeface="Arial" charset="0"/>
              </a:rPr>
              <a:t>FLAHS</a:t>
            </a:r>
          </a:p>
          <a:p>
            <a:pPr algn="ctr">
              <a:lnSpc>
                <a:spcPct val="30000"/>
              </a:lnSpc>
              <a:spcBef>
                <a:spcPct val="50000"/>
              </a:spcBef>
              <a:defRPr/>
            </a:pPr>
            <a:r>
              <a:rPr lang="fr-FR" sz="1200" dirty="0">
                <a:solidFill>
                  <a:srgbClr val="FF0000"/>
                </a:solidFill>
                <a:latin typeface="Broadway"/>
                <a:cs typeface="Arial" charset="0"/>
              </a:rPr>
              <a:t>2024</a:t>
            </a:r>
          </a:p>
        </p:txBody>
      </p:sp>
      <p:pic>
        <p:nvPicPr>
          <p:cNvPr id="158728" name="Picture 6" descr="CFLHTALogo">
            <a:extLst>
              <a:ext uri="{FF2B5EF4-FFF2-40B4-BE49-F238E27FC236}">
                <a16:creationId xmlns:a16="http://schemas.microsoft.com/office/drawing/2014/main" id="{59DA103F-16F2-F0B6-62F9-B8E78F20FB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099800" y="8890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388B97AF-F858-5DE7-A8C3-99BBA5F7DF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41235" y="137478"/>
            <a:ext cx="713294" cy="524301"/>
          </a:xfrm>
          <a:prstGeom prst="rect">
            <a:avLst/>
          </a:prstGeom>
        </p:spPr>
      </p:pic>
      <p:graphicFrame>
        <p:nvGraphicFramePr>
          <p:cNvPr id="9" name="Espace réservé du contenu 8">
            <a:extLst>
              <a:ext uri="{FF2B5EF4-FFF2-40B4-BE49-F238E27FC236}">
                <a16:creationId xmlns:a16="http://schemas.microsoft.com/office/drawing/2014/main" id="{98520709-6C0C-5F28-6E72-46A5C775E31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02360" y="163258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20BEC596-C884-62F0-06A0-AA9DA47E3767}"/>
              </a:ext>
            </a:extLst>
          </p:cNvPr>
          <p:cNvSpPr txBox="1"/>
          <p:nvPr/>
        </p:nvSpPr>
        <p:spPr>
          <a:xfrm>
            <a:off x="10070623" y="6323684"/>
            <a:ext cx="16669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hangingPunct="0"/>
            <a:r>
              <a:rPr lang="fr-FR" sz="2000" dirty="0">
                <a:solidFill>
                  <a:prstClr val="black"/>
                </a:solidFill>
                <a:cs typeface="Arial" pitchFamily="34" charset="0"/>
              </a:rPr>
              <a:t> X Girerd 2025</a:t>
            </a:r>
          </a:p>
        </p:txBody>
      </p:sp>
    </p:spTree>
    <p:extLst>
      <p:ext uri="{BB962C8B-B14F-4D97-AF65-F5344CB8AC3E}">
        <p14:creationId xmlns:p14="http://schemas.microsoft.com/office/powerpoint/2010/main" val="3675732530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D4E1E-CDE4-C78E-EAB6-B519B0EFA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199BDF-89CA-7E17-BD15-9ACC3F1CE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FLAHS : les apports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B8396D-5821-7C3D-7967-665851556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381" y="3103707"/>
            <a:ext cx="10515600" cy="1696893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fr-FR" sz="5400" dirty="0"/>
              <a:t>Une base de donnée incomparable pour la médecine de précision en Hypertension</a:t>
            </a:r>
          </a:p>
        </p:txBody>
      </p:sp>
      <p:pic>
        <p:nvPicPr>
          <p:cNvPr id="4" name="Picture 5" descr="CFLHTALogo">
            <a:extLst>
              <a:ext uri="{FF2B5EF4-FFF2-40B4-BE49-F238E27FC236}">
                <a16:creationId xmlns:a16="http://schemas.microsoft.com/office/drawing/2014/main" id="{C095684E-EDF4-CA95-00F7-E85B715E8F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63992" y="322118"/>
            <a:ext cx="2355271" cy="141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2E02FF49-586B-5C9E-7476-3F1F81E7959B}"/>
              </a:ext>
            </a:extLst>
          </p:cNvPr>
          <p:cNvSpPr txBox="1"/>
          <p:nvPr/>
        </p:nvSpPr>
        <p:spPr>
          <a:xfrm>
            <a:off x="10536382" y="6390409"/>
            <a:ext cx="1468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/>
              <a:t>X Girerd 2025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2297C88-CA95-CDE8-0491-35D88555FB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24" y="135081"/>
            <a:ext cx="1892940" cy="1381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286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BE8E25-A4C3-1E1F-7F04-61FBC88AA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FC46A6-E608-CF84-6F59-6A78A2610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FLAHS : les apports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1743FB-6DBE-0367-1843-B4899E8C1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381" y="3103707"/>
            <a:ext cx="10515600" cy="169689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fr-FR" sz="5400" dirty="0"/>
              <a:t>FLAHS a été le film racontant 25 ans de prise en charge de l’HTA en France</a:t>
            </a:r>
          </a:p>
          <a:p>
            <a:pPr marL="0" indent="0" algn="ctr">
              <a:buNone/>
            </a:pPr>
            <a:r>
              <a:rPr lang="fr-FR" sz="5400" dirty="0"/>
              <a:t>Bravo les artistes ! </a:t>
            </a:r>
          </a:p>
        </p:txBody>
      </p:sp>
      <p:pic>
        <p:nvPicPr>
          <p:cNvPr id="4" name="Picture 5" descr="CFLHTALogo">
            <a:extLst>
              <a:ext uri="{FF2B5EF4-FFF2-40B4-BE49-F238E27FC236}">
                <a16:creationId xmlns:a16="http://schemas.microsoft.com/office/drawing/2014/main" id="{73F963A4-28E9-EC9E-C634-47EEBB2828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63992" y="322118"/>
            <a:ext cx="2355271" cy="141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7FC7EFB-4359-E73E-08FF-0CCCC1F33F1C}"/>
              </a:ext>
            </a:extLst>
          </p:cNvPr>
          <p:cNvSpPr txBox="1"/>
          <p:nvPr/>
        </p:nvSpPr>
        <p:spPr>
          <a:xfrm>
            <a:off x="10536382" y="6390409"/>
            <a:ext cx="1468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/>
              <a:t>X Girerd 2025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E366175-36F5-449D-D035-359E80B2E1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24" y="135081"/>
            <a:ext cx="1892940" cy="1381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1740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1284</Words>
  <Application>Microsoft Office PowerPoint</Application>
  <PresentationFormat>Grand écran</PresentationFormat>
  <Paragraphs>348</Paragraphs>
  <Slides>10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Comment avons-nous pris en charge l’HTA en France depuis 25 ans</vt:lpstr>
      <vt:lpstr>Présentation PowerPoint</vt:lpstr>
      <vt:lpstr>FLAHS : les apports</vt:lpstr>
      <vt:lpstr>FLAHS : les apports</vt:lpstr>
      <vt:lpstr>FLAHS : les apports</vt:lpstr>
      <vt:lpstr>FLAHS : les apports</vt:lpstr>
      <vt:lpstr>Présentation PowerPoint</vt:lpstr>
      <vt:lpstr>FLAHS : les apports</vt:lpstr>
      <vt:lpstr>FLAHS : les apports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 avons-nous pris en charge l’HTA en France depuis 25 ans</dc:title>
  <dc:creator>Pr XAVIER GIRERD</dc:creator>
  <cp:lastModifiedBy>Pr XAVIER GIRERD</cp:lastModifiedBy>
  <cp:revision>116</cp:revision>
  <cp:lastPrinted>2025-12-10T10:45:02Z</cp:lastPrinted>
  <dcterms:created xsi:type="dcterms:W3CDTF">2025-03-10T08:54:15Z</dcterms:created>
  <dcterms:modified xsi:type="dcterms:W3CDTF">2025-12-11T19:30:06Z</dcterms:modified>
</cp:coreProperties>
</file>