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251" r:id="rId3"/>
    <p:sldId id="2250" r:id="rId4"/>
    <p:sldId id="2274" r:id="rId5"/>
    <p:sldId id="2258" r:id="rId6"/>
    <p:sldId id="2277" r:id="rId7"/>
    <p:sldId id="2276" r:id="rId8"/>
    <p:sldId id="2278" r:id="rId9"/>
    <p:sldId id="2194" r:id="rId10"/>
    <p:sldId id="2197" r:id="rId11"/>
    <p:sldId id="1947" r:id="rId12"/>
    <p:sldId id="2279" r:id="rId13"/>
    <p:sldId id="2217" r:id="rId14"/>
    <p:sldId id="2280" r:id="rId15"/>
    <p:sldId id="2281" r:id="rId16"/>
    <p:sldId id="2282" r:id="rId17"/>
    <p:sldId id="2283" r:id="rId18"/>
    <p:sldId id="2284" r:id="rId19"/>
    <p:sldId id="2285" r:id="rId20"/>
    <p:sldId id="2271" r:id="rId21"/>
    <p:sldId id="2270" r:id="rId22"/>
    <p:sldId id="2272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121"/>
    <a:srgbClr val="A4E16B"/>
    <a:srgbClr val="FF0000"/>
    <a:srgbClr val="3B8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965" y="8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8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AA2</c:v>
                </c:pt>
                <c:pt idx="1">
                  <c:v>BB</c:v>
                </c:pt>
                <c:pt idx="2">
                  <c:v>IC</c:v>
                </c:pt>
                <c:pt idx="3">
                  <c:v>IEC</c:v>
                </c:pt>
                <c:pt idx="4">
                  <c:v>DIU</c:v>
                </c:pt>
                <c:pt idx="5">
                  <c:v>Cx AB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45</c:v>
                </c:pt>
                <c:pt idx="1">
                  <c:v>33</c:v>
                </c:pt>
                <c:pt idx="2">
                  <c:v>25</c:v>
                </c:pt>
                <c:pt idx="3">
                  <c:v>21</c:v>
                </c:pt>
                <c:pt idx="4">
                  <c:v>46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A5-4B13-AED7-D8E9840A826A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1FA4509-452A-421E-B302-69457B3EC324}" type="VALUE">
                      <a:rPr lang="en-US" baseline="0"/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A11-44C9-A0A8-A872DD6ABD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AA2</c:v>
                </c:pt>
                <c:pt idx="1">
                  <c:v>BB</c:v>
                </c:pt>
                <c:pt idx="2">
                  <c:v>IC</c:v>
                </c:pt>
                <c:pt idx="3">
                  <c:v>IEC</c:v>
                </c:pt>
                <c:pt idx="4">
                  <c:v>DIU</c:v>
                </c:pt>
                <c:pt idx="5">
                  <c:v>Cx AB</c:v>
                </c:pt>
              </c:strCache>
            </c:strRef>
          </c:cat>
          <c:val>
            <c:numRef>
              <c:f>Feuil1!$C$2:$C$7</c:f>
              <c:numCache>
                <c:formatCode>General</c:formatCode>
                <c:ptCount val="6"/>
                <c:pt idx="0">
                  <c:v>43</c:v>
                </c:pt>
                <c:pt idx="1">
                  <c:v>31.5</c:v>
                </c:pt>
                <c:pt idx="2">
                  <c:v>31.7</c:v>
                </c:pt>
                <c:pt idx="3">
                  <c:v>30.5</c:v>
                </c:pt>
                <c:pt idx="4">
                  <c:v>26.9</c:v>
                </c:pt>
                <c:pt idx="5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B3-4708-8748-BE367EC39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5796208"/>
        <c:axId val="545796912"/>
      </c:barChart>
      <c:catAx>
        <c:axId val="54579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5796912"/>
        <c:crosses val="autoZero"/>
        <c:auto val="1"/>
        <c:lblAlgn val="ctr"/>
        <c:lblOffset val="100"/>
        <c:noMultiLvlLbl val="0"/>
      </c:catAx>
      <c:valAx>
        <c:axId val="54579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579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2212684012324544"/>
          <c:y val="0.10652516536292973"/>
          <c:w val="0.13593946137167637"/>
          <c:h val="7.04176508467050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Mono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1"/>
                </a:solidFill>
              </a:ln>
              <a:effectLst/>
            </c:spPr>
          </c:marker>
          <c:cat>
            <c:numRef>
              <c:f>Feuil1!$A$2:$A$8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2012</c:v>
                </c:pt>
                <c:pt idx="2">
                  <c:v>2014</c:v>
                </c:pt>
                <c:pt idx="3">
                  <c:v>2017</c:v>
                </c:pt>
                <c:pt idx="4">
                  <c:v>2019</c:v>
                </c:pt>
                <c:pt idx="5">
                  <c:v>2020</c:v>
                </c:pt>
                <c:pt idx="6">
                  <c:v>2025</c:v>
                </c:pt>
              </c:numCache>
            </c:numRef>
          </c:cat>
          <c:val>
            <c:numRef>
              <c:f>Feuil1!$B$2:$B$8</c:f>
              <c:numCache>
                <c:formatCode>General</c:formatCode>
                <c:ptCount val="7"/>
                <c:pt idx="0">
                  <c:v>51</c:v>
                </c:pt>
                <c:pt idx="1">
                  <c:v>47</c:v>
                </c:pt>
                <c:pt idx="2">
                  <c:v>45</c:v>
                </c:pt>
                <c:pt idx="3">
                  <c:v>51</c:v>
                </c:pt>
                <c:pt idx="4">
                  <c:v>55</c:v>
                </c:pt>
                <c:pt idx="5">
                  <c:v>54.1</c:v>
                </c:pt>
                <c:pt idx="6">
                  <c:v>44.6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2-45F2-A3F8-BDD3F1CE957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Bi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7150">
                <a:solidFill>
                  <a:schemeClr val="accent2"/>
                </a:solidFill>
              </a:ln>
              <a:effectLst/>
            </c:spPr>
          </c:marker>
          <c:cat>
            <c:numRef>
              <c:f>Feuil1!$A$2:$A$8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2012</c:v>
                </c:pt>
                <c:pt idx="2">
                  <c:v>2014</c:v>
                </c:pt>
                <c:pt idx="3">
                  <c:v>2017</c:v>
                </c:pt>
                <c:pt idx="4">
                  <c:v>2019</c:v>
                </c:pt>
                <c:pt idx="5">
                  <c:v>2020</c:v>
                </c:pt>
                <c:pt idx="6">
                  <c:v>2025</c:v>
                </c:pt>
              </c:numCache>
            </c:numRef>
          </c:cat>
          <c:val>
            <c:numRef>
              <c:f>Feuil1!$C$2:$C$8</c:f>
              <c:numCache>
                <c:formatCode>General</c:formatCode>
                <c:ptCount val="7"/>
                <c:pt idx="0">
                  <c:v>37</c:v>
                </c:pt>
                <c:pt idx="1">
                  <c:v>35</c:v>
                </c:pt>
                <c:pt idx="2">
                  <c:v>36</c:v>
                </c:pt>
                <c:pt idx="3">
                  <c:v>33</c:v>
                </c:pt>
                <c:pt idx="4">
                  <c:v>25</c:v>
                </c:pt>
                <c:pt idx="5">
                  <c:v>27.2</c:v>
                </c:pt>
                <c:pt idx="6">
                  <c:v>39.4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2-45F2-A3F8-BDD3F1CE957C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Tri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57150">
                <a:solidFill>
                  <a:schemeClr val="accent3"/>
                </a:solidFill>
              </a:ln>
              <a:effectLst/>
            </c:spPr>
          </c:marker>
          <c:cat>
            <c:numRef>
              <c:f>Feuil1!$A$2:$A$8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2012</c:v>
                </c:pt>
                <c:pt idx="2">
                  <c:v>2014</c:v>
                </c:pt>
                <c:pt idx="3">
                  <c:v>2017</c:v>
                </c:pt>
                <c:pt idx="4">
                  <c:v>2019</c:v>
                </c:pt>
                <c:pt idx="5">
                  <c:v>2020</c:v>
                </c:pt>
                <c:pt idx="6">
                  <c:v>2025</c:v>
                </c:pt>
              </c:numCache>
            </c:numRef>
          </c:cat>
          <c:val>
            <c:numRef>
              <c:f>Feuil1!$D$2:$D$8</c:f>
              <c:numCache>
                <c:formatCode>General</c:formatCode>
                <c:ptCount val="7"/>
                <c:pt idx="0">
                  <c:v>8</c:v>
                </c:pt>
                <c:pt idx="1">
                  <c:v>14</c:v>
                </c:pt>
                <c:pt idx="2">
                  <c:v>15</c:v>
                </c:pt>
                <c:pt idx="3">
                  <c:v>13</c:v>
                </c:pt>
                <c:pt idx="4">
                  <c:v>12</c:v>
                </c:pt>
                <c:pt idx="5">
                  <c:v>10.8</c:v>
                </c:pt>
                <c:pt idx="6">
                  <c:v>11.3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82-45F2-A3F8-BDD3F1CE957C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Quadri et +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57150">
                <a:solidFill>
                  <a:schemeClr val="accent4"/>
                </a:solidFill>
              </a:ln>
              <a:effectLst/>
            </c:spPr>
          </c:marker>
          <c:cat>
            <c:numRef>
              <c:f>Feuil1!$A$2:$A$8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2012</c:v>
                </c:pt>
                <c:pt idx="2">
                  <c:v>2014</c:v>
                </c:pt>
                <c:pt idx="3">
                  <c:v>2017</c:v>
                </c:pt>
                <c:pt idx="4">
                  <c:v>2019</c:v>
                </c:pt>
                <c:pt idx="5">
                  <c:v>2020</c:v>
                </c:pt>
                <c:pt idx="6">
                  <c:v>2025</c:v>
                </c:pt>
              </c:numCache>
            </c:numRef>
          </c:cat>
          <c:val>
            <c:numRef>
              <c:f>Feuil1!$E$2:$E$8</c:f>
              <c:numCache>
                <c:formatCode>General</c:formatCode>
                <c:ptCount val="7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  <c:pt idx="4">
                  <c:v>8</c:v>
                </c:pt>
                <c:pt idx="5">
                  <c:v>7.9</c:v>
                </c:pt>
                <c:pt idx="6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782-45F2-A3F8-BDD3F1CE95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8005376"/>
        <c:axId val="338007552"/>
      </c:lineChart>
      <c:catAx>
        <c:axId val="33800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8007552"/>
        <c:crosses val="autoZero"/>
        <c:auto val="1"/>
        <c:lblAlgn val="ctr"/>
        <c:lblOffset val="100"/>
        <c:noMultiLvlLbl val="0"/>
      </c:catAx>
      <c:valAx>
        <c:axId val="33800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8005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6F0AA-C606-45A3-A514-AB2B1F0D761B}" type="datetimeFigureOut">
              <a:rPr lang="fr-FR" smtClean="0"/>
              <a:t>05/03/2026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7224A-E539-4F6D-BEE9-18EB0C6B48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7B7D7-40E5-E70E-FDD2-F3A87D600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9" name="Rectangle 7">
            <a:extLst>
              <a:ext uri="{FF2B5EF4-FFF2-40B4-BE49-F238E27FC236}">
                <a16:creationId xmlns:a16="http://schemas.microsoft.com/office/drawing/2014/main" id="{CA9E8463-99F8-EE4B-6175-D906DDCE62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291367" y="10204730"/>
            <a:ext cx="3281220" cy="54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687" tIns="52343" rIns="104687" bIns="52343" anchor="b"/>
          <a:lstStyle/>
          <a:p>
            <a:pPr algn="r" defTabSz="1045218">
              <a:defRPr/>
            </a:pPr>
            <a:fld id="{840DC292-1FAF-4B04-AE0E-FAE0DB6CF375}" type="slidenum">
              <a:rPr lang="fr-FR" sz="1400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1045218">
                <a:defRPr/>
              </a:pPr>
              <a:t>8</a:t>
            </a:fld>
            <a:endParaRPr lang="fr-FR" sz="1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9490" name="Rectangle 7">
            <a:extLst>
              <a:ext uri="{FF2B5EF4-FFF2-40B4-BE49-F238E27FC236}">
                <a16:creationId xmlns:a16="http://schemas.microsoft.com/office/drawing/2014/main" id="{FAF2AEFD-F5F9-4AB3-8D01-BE9EDA97681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293121" y="10204730"/>
            <a:ext cx="3279467" cy="54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026" tIns="52014" rIns="104026" bIns="52014" anchor="b"/>
          <a:lstStyle/>
          <a:p>
            <a:pPr algn="r" defTabSz="1045218">
              <a:spcBef>
                <a:spcPct val="80000"/>
              </a:spcBef>
              <a:buClr>
                <a:srgbClr val="1F497D"/>
              </a:buClr>
              <a:buFont typeface="Symbol" pitchFamily="18" charset="2"/>
              <a:buChar char="·"/>
              <a:defRPr/>
            </a:pPr>
            <a:fld id="{7720AA53-6A93-453F-A7A9-75CC24869F78}" type="slidenum">
              <a:rPr lang="fr-FR" sz="1400">
                <a:solidFill>
                  <a:srgbClr val="000000"/>
                </a:solidFill>
                <a:latin typeface="Calibri"/>
                <a:cs typeface="Arial" charset="0"/>
              </a:rPr>
              <a:pPr algn="r" defTabSz="1045218">
                <a:spcBef>
                  <a:spcPct val="80000"/>
                </a:spcBef>
                <a:buClr>
                  <a:srgbClr val="1F497D"/>
                </a:buClr>
                <a:buFont typeface="Symbol" pitchFamily="18" charset="2"/>
                <a:buChar char="·"/>
                <a:defRPr/>
              </a:pPr>
              <a:t>8</a:t>
            </a:fld>
            <a:endParaRPr lang="fr-FR" sz="1400">
              <a:solidFill>
                <a:srgbClr val="000000"/>
              </a:solidFill>
              <a:latin typeface="Calibri"/>
              <a:cs typeface="Arial" charset="0"/>
            </a:endParaRPr>
          </a:p>
        </p:txBody>
      </p:sp>
      <p:sp>
        <p:nvSpPr>
          <p:cNvPr id="319491" name="Rectangle 2">
            <a:extLst>
              <a:ext uri="{FF2B5EF4-FFF2-40B4-BE49-F238E27FC236}">
                <a16:creationId xmlns:a16="http://schemas.microsoft.com/office/drawing/2014/main" id="{D74B7591-6EE5-151D-44F7-4C1E584A16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2" name="Rectangle 3">
            <a:extLst>
              <a:ext uri="{FF2B5EF4-FFF2-40B4-BE49-F238E27FC236}">
                <a16:creationId xmlns:a16="http://schemas.microsoft.com/office/drawing/2014/main" id="{78BC1FE0-1742-7B9D-5480-AADD58C426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1901" y="5103225"/>
            <a:ext cx="5548787" cy="483671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10674" tIns="55339" rIns="110674" bIns="55339"/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7514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7"/>
          <p:cNvSpPr txBox="1">
            <a:spLocks noGrp="1" noChangeArrowheads="1"/>
          </p:cNvSpPr>
          <p:nvPr/>
        </p:nvSpPr>
        <p:spPr bwMode="auto">
          <a:xfrm>
            <a:off x="3886412" y="8687533"/>
            <a:ext cx="2971588" cy="45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b"/>
          <a:lstStyle/>
          <a:p>
            <a:pPr algn="r" defTabSz="882563" eaLnBrk="0" hangingPunct="0"/>
            <a:fld id="{49715DB1-837A-43FD-803C-BE6727D59B18}" type="slidenum">
              <a:rPr lang="fr-FR" sz="1200">
                <a:solidFill>
                  <a:srgbClr val="000000"/>
                </a:solidFill>
                <a:latin typeface="Calibri"/>
              </a:rPr>
              <a:pPr algn="r" defTabSz="882563" eaLnBrk="0" hangingPunct="0"/>
              <a:t>9</a:t>
            </a:fld>
            <a:endParaRPr lang="fr-FR" sz="1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1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63575"/>
            <a:ext cx="5899150" cy="3319463"/>
          </a:xfrm>
          <a:ln/>
        </p:spPr>
      </p:sp>
      <p:sp>
        <p:nvSpPr>
          <p:cNvPr id="391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832" tIns="46416" rIns="92832" bIns="46416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088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27EC7A-F629-4715-0EBF-38105B912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CABD1A2-495A-F58A-A794-FD3101540C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868516-A859-2F3A-3899-EE6241171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D879-D785-4033-B3E9-37D02B17D895}" type="datetimeFigureOut">
              <a:rPr lang="fr-FR" smtClean="0"/>
              <a:t>05/03/2026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DA80BA-D918-7092-6E5B-9E0A7B192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BA3CF1-9CDE-36EE-CBFC-B7A2C27A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E6D9-D84F-4518-9251-B7F1D5E4F7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330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0B4942-9F46-C2DA-6ABD-B0516F902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DBFF018-F235-A639-172F-0B16E2684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F0A128-53B3-19C0-B9D1-CAB73AE4A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D879-D785-4033-B3E9-37D02B17D895}" type="datetimeFigureOut">
              <a:rPr lang="fr-FR" smtClean="0"/>
              <a:t>05/03/2026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486280-C710-8FA8-EA99-56E3C6793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E5B932-F78A-E818-3EBB-0F915FADE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E6D9-D84F-4518-9251-B7F1D5E4F7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818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32F1BB9-2050-E947-DBA7-08C3550266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49733EF-0A9E-2314-F931-7C31A8924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9F65D3-6DB9-E91D-3FCD-1613EA54F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D879-D785-4033-B3E9-37D02B17D895}" type="datetimeFigureOut">
              <a:rPr lang="fr-FR" smtClean="0"/>
              <a:t>05/03/2026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1250F0-F5DB-CFAF-9788-825DC2BDC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709A82-E72A-BE01-0F86-644CF0309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E6D9-D84F-4518-9251-B7F1D5E4F7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909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7A63-75B0-4B8F-B523-404ABA79EBF7}" type="datetimeFigureOut">
              <a:rPr lang="fr-FR" smtClean="0"/>
              <a:pPr/>
              <a:t>05/03/2026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0425-55D7-4B73-98B0-29DE135680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50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7A63-75B0-4B8F-B523-404ABA79EBF7}" type="datetimeFigureOut">
              <a:rPr lang="fr-FR" smtClean="0"/>
              <a:pPr/>
              <a:t>05/03/2026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0425-55D7-4B73-98B0-29DE135680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947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7A63-75B0-4B8F-B523-404ABA79EBF7}" type="datetimeFigureOut">
              <a:rPr lang="fr-FR" smtClean="0"/>
              <a:pPr/>
              <a:t>05/03/2026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0425-55D7-4B73-98B0-29DE135680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677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7A63-75B0-4B8F-B523-404ABA79EBF7}" type="datetimeFigureOut">
              <a:rPr lang="fr-FR" smtClean="0"/>
              <a:pPr/>
              <a:t>05/03/2026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0425-55D7-4B73-98B0-29DE135680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803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7A63-75B0-4B8F-B523-404ABA79EBF7}" type="datetimeFigureOut">
              <a:rPr lang="fr-FR" smtClean="0"/>
              <a:pPr/>
              <a:t>05/03/2026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0425-55D7-4B73-98B0-29DE135680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067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7A63-75B0-4B8F-B523-404ABA79EBF7}" type="datetimeFigureOut">
              <a:rPr lang="fr-FR" smtClean="0"/>
              <a:pPr/>
              <a:t>05/03/2026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0425-55D7-4B73-98B0-29DE135680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6651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7A63-75B0-4B8F-B523-404ABA79EBF7}" type="datetimeFigureOut">
              <a:rPr lang="fr-FR" smtClean="0"/>
              <a:pPr/>
              <a:t>05/03/2026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0425-55D7-4B73-98B0-29DE135680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431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7A63-75B0-4B8F-B523-404ABA79EBF7}" type="datetimeFigureOut">
              <a:rPr lang="fr-FR" smtClean="0"/>
              <a:pPr/>
              <a:t>05/03/2026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0425-55D7-4B73-98B0-29DE135680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02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25FA68-2634-8664-9B4D-60A8F7BCA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C3E48C-3DEE-1528-0E8A-4A4D92720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99FC28-BBB6-77E7-8BD4-A3C52BA44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D879-D785-4033-B3E9-37D02B17D895}" type="datetimeFigureOut">
              <a:rPr lang="fr-FR" smtClean="0"/>
              <a:t>05/03/2026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49C3FB-789D-02A0-E380-F7B4BAAAB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9C3640-B513-4779-14B7-93762E786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E6D9-D84F-4518-9251-B7F1D5E4F7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779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7A63-75B0-4B8F-B523-404ABA79EBF7}" type="datetimeFigureOut">
              <a:rPr lang="fr-FR" smtClean="0"/>
              <a:pPr/>
              <a:t>05/03/2026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0425-55D7-4B73-98B0-29DE135680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342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7A63-75B0-4B8F-B523-404ABA79EBF7}" type="datetimeFigureOut">
              <a:rPr lang="fr-FR" smtClean="0"/>
              <a:pPr/>
              <a:t>05/03/2026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0425-55D7-4B73-98B0-29DE135680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445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7A63-75B0-4B8F-B523-404ABA79EBF7}" type="datetimeFigureOut">
              <a:rPr lang="fr-FR" smtClean="0"/>
              <a:pPr/>
              <a:t>05/03/2026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0425-55D7-4B73-98B0-29DE135680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262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A6AA08-161A-3489-974E-F9D6411FF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22BDDD-CFD7-39AA-EA58-35422D2C6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7EB58-0DA4-9CC8-9383-F9CA1292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D879-D785-4033-B3E9-37D02B17D895}" type="datetimeFigureOut">
              <a:rPr lang="fr-FR" smtClean="0"/>
              <a:t>05/03/2026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4AB43B-1140-350E-BBFB-32F6734B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74266C-945C-161E-3D6A-7BD61F994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E6D9-D84F-4518-9251-B7F1D5E4F7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46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49F33D-FEFA-D913-B20A-C97AA4FC0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5E5C63-097E-4BC7-C464-B2B1FDC43C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847DB0C-6BFA-DD1C-852F-E66ADAC1F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2A498D-64BA-826F-398C-E9A2973A6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D879-D785-4033-B3E9-37D02B17D895}" type="datetimeFigureOut">
              <a:rPr lang="fr-FR" smtClean="0"/>
              <a:t>05/03/2026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F628F5-DB27-E2CA-CA9A-68ED0BD6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693319-6B54-3765-A455-8266449A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E6D9-D84F-4518-9251-B7F1D5E4F7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33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F0BAD2-EB97-BF9D-69C4-89B326CDB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ACCAF7-99D0-AB26-5351-C4CB1E353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820F3DF-FB1E-93E9-B526-BB807A865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B4142A-A58D-10D4-39F3-91A2AEDF07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07B4CFF-97F6-3E41-CFA1-7D4066B63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5F6110E-A623-E809-CF43-97CC038CD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D879-D785-4033-B3E9-37D02B17D895}" type="datetimeFigureOut">
              <a:rPr lang="fr-FR" smtClean="0"/>
              <a:t>05/03/2026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4D3B8F6-F5D6-2A77-F283-CD5F05891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C90003D-1941-28F7-452D-A3845CA53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E6D9-D84F-4518-9251-B7F1D5E4F7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647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CD6769-1582-6739-E2A5-2567AFECD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17E8F3C-4CC6-F8E7-B021-F6F0D13D4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D879-D785-4033-B3E9-37D02B17D895}" type="datetimeFigureOut">
              <a:rPr lang="fr-FR" smtClean="0"/>
              <a:t>05/03/2026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ABAE440-1576-9AAA-F155-52A32B9E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C828A4-D8E0-6AFB-75C6-7A30B04E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E6D9-D84F-4518-9251-B7F1D5E4F7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756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5CD89D7-2C75-E937-29AD-F1B342354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D879-D785-4033-B3E9-37D02B17D895}" type="datetimeFigureOut">
              <a:rPr lang="fr-FR" smtClean="0"/>
              <a:t>05/03/2026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9910604-BE45-9741-E2D8-471E5AA0D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018273-F6AA-5820-2FDC-6D13D562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E6D9-D84F-4518-9251-B7F1D5E4F7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447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FA3330-E341-5C41-1B23-5A033DDF8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518AF2-8B47-93BB-3D29-EB8D34F3E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A88121A-3FB8-5302-727A-07D3A993E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1A705B-6184-DFD3-0B25-9011C3FBB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D879-D785-4033-B3E9-37D02B17D895}" type="datetimeFigureOut">
              <a:rPr lang="fr-FR" smtClean="0"/>
              <a:t>05/03/2026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FF0C7B-E87F-E9F4-6EFA-06FD26A85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47757D-DDBD-E470-272D-AB389A838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E6D9-D84F-4518-9251-B7F1D5E4F7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84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3C0E8F-88B3-D799-30C6-93D4CD384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08AC6F1-30AE-168F-9314-E566DA1166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EE78BB-4794-D049-4758-33211050D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2A361F-77C7-A479-DE2E-99302428D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D879-D785-4033-B3E9-37D02B17D895}" type="datetimeFigureOut">
              <a:rPr lang="fr-FR" smtClean="0"/>
              <a:t>05/03/2026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1EED27-1AA3-2A04-CA43-5DF96A45B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0B1AB0-AAC6-6703-8613-D3CFCE97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E6D9-D84F-4518-9251-B7F1D5E4F7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946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860F09-0232-54F5-A9AF-1B44CFFB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8E53BC-B27E-1FEF-38FD-FF1B0017C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5C813D-470E-FE9C-CEE2-9A1E183313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4D879-D785-4033-B3E9-37D02B17D895}" type="datetimeFigureOut">
              <a:rPr lang="fr-FR" smtClean="0"/>
              <a:t>05/03/2026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97CA55-C514-65E3-1EA3-4EF507685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C5E674-5684-3813-9CF1-97AA84B851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DE6D9-D84F-4518-9251-B7F1D5E4F7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61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A7A63-75B0-4B8F-B523-404ABA79EBF7}" type="datetimeFigureOut">
              <a:rPr lang="fr-FR" smtClean="0"/>
              <a:pPr/>
              <a:t>05/03/2026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80425-55D7-4B73-98B0-29DE135680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25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://www.frhta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3CDE1-A237-1688-BA39-3A2994326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1BA9FD-B202-0C05-191B-9874CF92F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53391"/>
            <a:ext cx="9144000" cy="1827830"/>
          </a:xfrm>
        </p:spPr>
        <p:txBody>
          <a:bodyPr>
            <a:normAutofit/>
          </a:bodyPr>
          <a:lstStyle/>
          <a:p>
            <a:r>
              <a:rPr lang="fr-FR" dirty="0"/>
              <a:t>Ma vision de </a:t>
            </a:r>
            <a:br>
              <a:rPr lang="fr-FR" dirty="0"/>
            </a:br>
            <a:r>
              <a:rPr lang="fr-FR" dirty="0"/>
              <a:t>l’Hypertension Artérielle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A63410C-E62E-B74A-72DB-179E41393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9134" y="3795352"/>
            <a:ext cx="4113732" cy="78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00113" indent="-3270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50963" indent="-215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28800" indent="-2428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35213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92413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49613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6813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64013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100000"/>
              </a:spcBef>
              <a:spcAft>
                <a:spcPct val="0"/>
              </a:spcAft>
              <a:buClr>
                <a:srgbClr val="1F497D"/>
              </a:buClr>
              <a:buNone/>
            </a:pPr>
            <a:r>
              <a:rPr lang="fr-FR" altLang="fr-FR" sz="4800" b="1" dirty="0">
                <a:solidFill>
                  <a:srgbClr val="000000"/>
                </a:solidFill>
              </a:rPr>
              <a:t>Xavier Girerd</a:t>
            </a:r>
          </a:p>
        </p:txBody>
      </p:sp>
      <p:pic>
        <p:nvPicPr>
          <p:cNvPr id="7" name="Picture 5" descr="CFLHTALogo">
            <a:extLst>
              <a:ext uri="{FF2B5EF4-FFF2-40B4-BE49-F238E27FC236}">
                <a16:creationId xmlns:a16="http://schemas.microsoft.com/office/drawing/2014/main" id="{AAD6AF8F-A903-D25A-5BA4-41ECB0CA9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540" y="5398682"/>
            <a:ext cx="2150414" cy="129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Espace réservé du contenu 3" descr="FRHTA2016-LogoHD.jpg">
            <a:extLst>
              <a:ext uri="{FF2B5EF4-FFF2-40B4-BE49-F238E27FC236}">
                <a16:creationId xmlns:a16="http://schemas.microsoft.com/office/drawing/2014/main" id="{D60C3B13-11EB-3302-AB65-F55186E077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5664" y="5347704"/>
            <a:ext cx="1621957" cy="118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9D1C39A-EC9A-0F8F-DDB7-72BB721DE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9688" y="5398682"/>
            <a:ext cx="3047404" cy="71719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80F2E57-576E-158E-BF3D-2448A6684208}"/>
              </a:ext>
            </a:extLst>
          </p:cNvPr>
          <p:cNvSpPr txBox="1"/>
          <p:nvPr/>
        </p:nvSpPr>
        <p:spPr>
          <a:xfrm>
            <a:off x="9627153" y="6351757"/>
            <a:ext cx="147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Monaco 2026</a:t>
            </a:r>
          </a:p>
        </p:txBody>
      </p:sp>
    </p:spTree>
    <p:extLst>
      <p:ext uri="{BB962C8B-B14F-4D97-AF65-F5344CB8AC3E}">
        <p14:creationId xmlns:p14="http://schemas.microsoft.com/office/powerpoint/2010/main" val="3108861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2353627" y="154127"/>
            <a:ext cx="7203328" cy="1274762"/>
          </a:xfrm>
          <a:prstGeom prst="roundRect">
            <a:avLst>
              <a:gd name="adj" fmla="val 16667"/>
            </a:avLst>
          </a:prstGeom>
          <a:solidFill>
            <a:schemeClr val="bg1">
              <a:lumMod val="20000"/>
              <a:lumOff val="80000"/>
            </a:schemeClr>
          </a:solidFill>
          <a:ln w="19050">
            <a:solidFill>
              <a:srgbClr val="3F4793"/>
            </a:solidFill>
            <a:round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fr-FR" sz="2800" dirty="0">
                <a:solidFill>
                  <a:srgbClr val="002060"/>
                </a:solidFill>
                <a:latin typeface="Calibri"/>
                <a:cs typeface="Arial" pitchFamily="34" charset="0"/>
              </a:rPr>
              <a:t>Stratégie d’usage des </a:t>
            </a:r>
            <a:r>
              <a:rPr lang="fr-FR" sz="2800" dirty="0" err="1">
                <a:solidFill>
                  <a:srgbClr val="002060"/>
                </a:solidFill>
                <a:latin typeface="Calibri"/>
                <a:cs typeface="Arial" pitchFamily="34" charset="0"/>
              </a:rPr>
              <a:t>anti-hypertenseurs</a:t>
            </a:r>
            <a:r>
              <a:rPr lang="fr-FR" sz="2800" dirty="0">
                <a:solidFill>
                  <a:srgbClr val="002060"/>
                </a:solidFill>
                <a:latin typeface="Calibri"/>
                <a:cs typeface="Arial" pitchFamily="34" charset="0"/>
              </a:rPr>
              <a:t> 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fr-FR" sz="2800" dirty="0">
                <a:solidFill>
                  <a:srgbClr val="002060"/>
                </a:solidFill>
                <a:latin typeface="Calibri"/>
                <a:cs typeface="Arial" pitchFamily="34" charset="0"/>
              </a:rPr>
              <a:t>2007 - 2012 - 2014 - 2017 - 2019 - 2020 - 2024</a:t>
            </a:r>
            <a:br>
              <a:rPr lang="en-US" sz="2400" dirty="0">
                <a:solidFill>
                  <a:srgbClr val="002060"/>
                </a:solidFill>
                <a:latin typeface="Calibri"/>
                <a:cs typeface="Arial" pitchFamily="34" charset="0"/>
              </a:rPr>
            </a:br>
            <a:r>
              <a:rPr lang="en-US" sz="1600" dirty="0">
                <a:solidFill>
                  <a:srgbClr val="002060"/>
                </a:solidFill>
                <a:latin typeface="Calibri"/>
                <a:cs typeface="Arial" pitchFamily="34" charset="0"/>
              </a:rPr>
              <a:t> Ordonnances des </a:t>
            </a:r>
            <a:r>
              <a:rPr lang="en-US" sz="1600" dirty="0" err="1">
                <a:solidFill>
                  <a:srgbClr val="002060"/>
                </a:solidFill>
                <a:latin typeface="Calibri"/>
                <a:cs typeface="Arial" pitchFamily="34" charset="0"/>
              </a:rPr>
              <a:t>sujets</a:t>
            </a:r>
            <a:r>
              <a:rPr lang="en-US" sz="1600" dirty="0">
                <a:solidFill>
                  <a:srgbClr val="002060"/>
                </a:solidFill>
                <a:latin typeface="Calibri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/>
                <a:cs typeface="Arial" pitchFamily="34" charset="0"/>
              </a:rPr>
              <a:t>traités</a:t>
            </a:r>
            <a:endParaRPr lang="fr-FR" sz="2400" dirty="0">
              <a:solidFill>
                <a:srgbClr val="00206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79322" y="282677"/>
            <a:ext cx="762000" cy="135145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312" tIns="45656" rIns="91312" bIns="45656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fr-FR" sz="1200" dirty="0">
                <a:solidFill>
                  <a:srgbClr val="FF0000"/>
                </a:solidFill>
                <a:latin typeface="Broadway"/>
                <a:cs typeface="Arial" pitchFamily="34" charset="0"/>
              </a:rPr>
              <a:t>FLAHS </a:t>
            </a:r>
          </a:p>
          <a:p>
            <a:pPr algn="ctr" eaLnBrk="0" hangingPunct="0">
              <a:lnSpc>
                <a:spcPct val="30000"/>
              </a:lnSpc>
              <a:spcBef>
                <a:spcPct val="50000"/>
              </a:spcBef>
              <a:defRPr/>
            </a:pPr>
            <a:r>
              <a:rPr lang="fr-FR" sz="1200" dirty="0">
                <a:solidFill>
                  <a:srgbClr val="FF0000"/>
                </a:solidFill>
                <a:latin typeface="Broadway"/>
                <a:cs typeface="Arial" pitchFamily="34" charset="0"/>
              </a:rPr>
              <a:t>2007</a:t>
            </a:r>
          </a:p>
          <a:p>
            <a:pPr algn="ctr" eaLnBrk="0" hangingPunct="0">
              <a:lnSpc>
                <a:spcPct val="30000"/>
              </a:lnSpc>
              <a:spcBef>
                <a:spcPct val="50000"/>
              </a:spcBef>
              <a:defRPr/>
            </a:pPr>
            <a:r>
              <a:rPr lang="fr-FR" sz="1200" dirty="0">
                <a:solidFill>
                  <a:srgbClr val="FF0000"/>
                </a:solidFill>
                <a:latin typeface="Broadway"/>
                <a:cs typeface="Arial" pitchFamily="34" charset="0"/>
              </a:rPr>
              <a:t>2012</a:t>
            </a:r>
          </a:p>
          <a:p>
            <a:pPr algn="ctr" eaLnBrk="0" hangingPunct="0">
              <a:lnSpc>
                <a:spcPct val="30000"/>
              </a:lnSpc>
              <a:spcBef>
                <a:spcPct val="50000"/>
              </a:spcBef>
              <a:defRPr/>
            </a:pPr>
            <a:r>
              <a:rPr lang="fr-FR" sz="1200" dirty="0">
                <a:solidFill>
                  <a:srgbClr val="FF0000"/>
                </a:solidFill>
                <a:latin typeface="Broadway"/>
                <a:cs typeface="Arial" pitchFamily="34" charset="0"/>
              </a:rPr>
              <a:t>2014</a:t>
            </a:r>
          </a:p>
          <a:p>
            <a:pPr algn="ctr" eaLnBrk="0" hangingPunct="0">
              <a:lnSpc>
                <a:spcPct val="30000"/>
              </a:lnSpc>
              <a:spcBef>
                <a:spcPct val="50000"/>
              </a:spcBef>
              <a:defRPr/>
            </a:pPr>
            <a:r>
              <a:rPr lang="fr-FR" sz="1200" dirty="0">
                <a:solidFill>
                  <a:srgbClr val="FF0000"/>
                </a:solidFill>
                <a:latin typeface="Broadway"/>
                <a:cs typeface="Arial" pitchFamily="34" charset="0"/>
              </a:rPr>
              <a:t>2017</a:t>
            </a:r>
          </a:p>
          <a:p>
            <a:pPr algn="ctr" eaLnBrk="0" hangingPunct="0">
              <a:lnSpc>
                <a:spcPct val="30000"/>
              </a:lnSpc>
              <a:spcBef>
                <a:spcPct val="50000"/>
              </a:spcBef>
              <a:defRPr/>
            </a:pPr>
            <a:r>
              <a:rPr lang="fr-FR" sz="1200" dirty="0">
                <a:solidFill>
                  <a:srgbClr val="FF0000"/>
                </a:solidFill>
                <a:latin typeface="Broadway"/>
                <a:cs typeface="Arial" pitchFamily="34" charset="0"/>
              </a:rPr>
              <a:t>2019</a:t>
            </a:r>
          </a:p>
          <a:p>
            <a:pPr algn="ctr" eaLnBrk="0" hangingPunct="0">
              <a:lnSpc>
                <a:spcPct val="30000"/>
              </a:lnSpc>
              <a:spcBef>
                <a:spcPct val="50000"/>
              </a:spcBef>
              <a:defRPr/>
            </a:pPr>
            <a:r>
              <a:rPr lang="fr-FR" sz="1200" dirty="0">
                <a:solidFill>
                  <a:srgbClr val="FF0000"/>
                </a:solidFill>
                <a:latin typeface="Broadway"/>
                <a:cs typeface="Arial" pitchFamily="34" charset="0"/>
              </a:rPr>
              <a:t>2020</a:t>
            </a:r>
          </a:p>
          <a:p>
            <a:pPr algn="ctr" eaLnBrk="0" hangingPunct="0">
              <a:lnSpc>
                <a:spcPct val="30000"/>
              </a:lnSpc>
              <a:spcBef>
                <a:spcPct val="50000"/>
              </a:spcBef>
              <a:defRPr/>
            </a:pPr>
            <a:r>
              <a:rPr lang="fr-FR" sz="1200" dirty="0">
                <a:solidFill>
                  <a:srgbClr val="FF0000"/>
                </a:solidFill>
                <a:latin typeface="Broadway"/>
                <a:cs typeface="Arial" pitchFamily="34" charset="0"/>
              </a:rPr>
              <a:t>2024</a:t>
            </a:r>
          </a:p>
        </p:txBody>
      </p:sp>
      <p:pic>
        <p:nvPicPr>
          <p:cNvPr id="5" name="Picture 6" descr="CFLHTA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1748" y="243348"/>
            <a:ext cx="1626420" cy="97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2386244" y="6215472"/>
            <a:ext cx="7443557" cy="17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buClr>
                <a:srgbClr val="1F497D"/>
              </a:buClr>
              <a:defRPr/>
            </a:pPr>
            <a:r>
              <a:rPr lang="fr-FR" sz="1200" i="1" dirty="0">
                <a:solidFill>
                  <a:prstClr val="black"/>
                </a:solidFill>
                <a:latin typeface="Calibri"/>
                <a:cs typeface="Arial" pitchFamily="34" charset="0"/>
              </a:rPr>
              <a:t>Enquête FLAHS French League Against Hypertension Survey - Population des hypertendus traités de 35 ans et plus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600200" y="1658712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defRPr/>
            </a:pPr>
            <a:r>
              <a:rPr lang="fr-FR" sz="3200" dirty="0">
                <a:solidFill>
                  <a:prstClr val="black"/>
                </a:solidFill>
                <a:latin typeface="Calibri"/>
                <a:cs typeface="Arial" pitchFamily="34" charset="0"/>
              </a:rPr>
              <a:t>%</a:t>
            </a:r>
            <a:endParaRPr lang="fr-FR" sz="24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graphicFrame>
        <p:nvGraphicFramePr>
          <p:cNvPr id="19" name="Espace réservé du contenu 18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5D145A36-6512-40F0-9F65-0D9BA5583222}"/>
              </a:ext>
            </a:extLst>
          </p:cNvPr>
          <p:cNvSpPr txBox="1">
            <a:spLocks/>
          </p:cNvSpPr>
          <p:nvPr/>
        </p:nvSpPr>
        <p:spPr bwMode="auto">
          <a:xfrm>
            <a:off x="1586077" y="6532892"/>
            <a:ext cx="2128672" cy="22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defRPr/>
            </a:pPr>
            <a:r>
              <a:rPr lang="en-US" sz="1600" dirty="0">
                <a:solidFill>
                  <a:srgbClr val="FF0000"/>
                </a:solidFill>
                <a:latin typeface="Calibri"/>
                <a:cs typeface="Arial" pitchFamily="34" charset="0"/>
                <a:hlinkClick r:id="rId4"/>
              </a:rPr>
              <a:t>www.frhta.org</a:t>
            </a:r>
            <a:endParaRPr lang="en-US" sz="1600" dirty="0">
              <a:solidFill>
                <a:srgbClr val="FF0000"/>
              </a:solidFill>
              <a:latin typeface="Calibri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1600" dirty="0">
              <a:solidFill>
                <a:srgbClr val="FF0000"/>
              </a:solidFill>
              <a:latin typeface="Calibri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800" dirty="0">
              <a:solidFill>
                <a:srgbClr val="FF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6085C23-0C8D-4027-B4D2-E12D7502BC51}"/>
              </a:ext>
            </a:extLst>
          </p:cNvPr>
          <p:cNvSpPr txBox="1"/>
          <p:nvPr/>
        </p:nvSpPr>
        <p:spPr>
          <a:xfrm>
            <a:off x="10094301" y="6223048"/>
            <a:ext cx="1891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defRPr/>
            </a:pPr>
            <a:r>
              <a:rPr lang="fr-FR" sz="2400" dirty="0">
                <a:solidFill>
                  <a:prstClr val="black"/>
                </a:solidFill>
                <a:latin typeface="Calibri"/>
                <a:cs typeface="Arial" pitchFamily="34" charset="0"/>
              </a:rPr>
              <a:t>X Girerd 2025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1F14E2C-5FA2-4B5C-8190-A272255674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8965" y="1792709"/>
            <a:ext cx="1252982" cy="92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41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3E35E-E18C-1884-A06F-C47F3A9CF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3C308EFD-30AB-E181-7C4B-A05DD214F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6596"/>
            <a:ext cx="9144000" cy="1513213"/>
          </a:xfrm>
        </p:spPr>
        <p:txBody>
          <a:bodyPr>
            <a:normAutofit/>
          </a:bodyPr>
          <a:lstStyle/>
          <a:p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1985 – 2026</a:t>
            </a:r>
          </a:p>
          <a:p>
            <a:r>
              <a:rPr lang="fr-FR" sz="4000" b="1" dirty="0">
                <a:solidFill>
                  <a:srgbClr val="000000"/>
                </a:solidFill>
                <a:latin typeface="Calibri Light" panose="020F0302020204030204"/>
                <a:ea typeface="+mj-ea"/>
                <a:cs typeface="+mj-cs"/>
              </a:rPr>
              <a:t>« Ce que j’ai compris sur l’HTA» </a:t>
            </a:r>
            <a:endParaRPr lang="fr-FR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7DCE5E1-770C-78F1-4E4F-F2522AA29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80602"/>
            <a:ext cx="5548745" cy="434327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68484" tIns="34242" rIns="68484" bIns="34242">
            <a:spAutoFit/>
          </a:bodyPr>
          <a:lstStyle/>
          <a:p>
            <a:pPr algn="ctr" defTabSz="685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8800" dirty="0">
                <a:solidFill>
                  <a:srgbClr val="FF0000"/>
                </a:solidFill>
                <a:latin typeface="Broadway"/>
                <a:cs typeface="Arial" charset="0"/>
              </a:rPr>
              <a:t>2020</a:t>
            </a:r>
          </a:p>
          <a:p>
            <a:pPr algn="ctr" defTabSz="685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3200" dirty="0">
                <a:solidFill>
                  <a:srgbClr val="FF0000"/>
                </a:solidFill>
                <a:latin typeface="Broadway"/>
                <a:cs typeface="Arial" charset="0"/>
              </a:rPr>
              <a:t>L’hypertendu doit être </a:t>
            </a:r>
          </a:p>
          <a:p>
            <a:pPr algn="ctr" defTabSz="685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3200" dirty="0">
                <a:solidFill>
                  <a:srgbClr val="FF0000"/>
                </a:solidFill>
                <a:latin typeface="Broadway"/>
                <a:cs typeface="Arial" charset="0"/>
              </a:rPr>
              <a:t>un partenaire</a:t>
            </a:r>
          </a:p>
          <a:p>
            <a:pPr algn="ctr" defTabSz="685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3200" dirty="0">
                <a:solidFill>
                  <a:srgbClr val="212121"/>
                </a:solidFill>
                <a:latin typeface="Broadway"/>
                <a:cs typeface="Arial" charset="0"/>
              </a:rPr>
              <a:t>«e-santé en HTA»</a:t>
            </a:r>
          </a:p>
          <a:p>
            <a:pPr algn="ctr" defTabSz="685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fr-FR" dirty="0">
              <a:solidFill>
                <a:srgbClr val="FF0000"/>
              </a:solidFill>
              <a:latin typeface="Broadway"/>
              <a:cs typeface="Arial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536E8BB-930F-DF00-6374-14F120E44561}"/>
              </a:ext>
            </a:extLst>
          </p:cNvPr>
          <p:cNvSpPr txBox="1"/>
          <p:nvPr/>
        </p:nvSpPr>
        <p:spPr>
          <a:xfrm>
            <a:off x="10670173" y="6488668"/>
            <a:ext cx="152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 Girerd 2012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55467D3-C052-F09B-62EB-2B4EE0543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537" y="2067791"/>
            <a:ext cx="4674986" cy="146093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D5884F6-C61C-54C6-6B76-8C3B840AC3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121"/>
          <a:stretch>
            <a:fillRect/>
          </a:stretch>
        </p:blipFill>
        <p:spPr>
          <a:xfrm>
            <a:off x="6449291" y="3883656"/>
            <a:ext cx="4283231" cy="187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43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698D48-63FE-9D9A-9966-7A6FBEE34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« </a:t>
            </a:r>
            <a:r>
              <a:rPr lang="fr-FR" dirty="0" err="1"/>
              <a:t>deep</a:t>
            </a:r>
            <a:r>
              <a:rPr lang="fr-FR" dirty="0"/>
              <a:t> </a:t>
            </a:r>
            <a:r>
              <a:rPr lang="fr-FR" dirty="0" err="1"/>
              <a:t>learning</a:t>
            </a:r>
            <a:r>
              <a:rPr lang="fr-FR" dirty="0"/>
              <a:t> et </a:t>
            </a:r>
            <a:r>
              <a:rPr lang="fr-FR" dirty="0" err="1"/>
              <a:t>GenAI</a:t>
            </a:r>
            <a:r>
              <a:rPr lang="fr-FR" dirty="0"/>
              <a:t> » pour interpréter l’automesure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B210F6E-7DE5-A32A-EFE1-4DCB2AA80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09" y="1683327"/>
            <a:ext cx="3623830" cy="4831772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EBE38A9-1BE2-C81B-0500-3E6FC0B07F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394" b="30606"/>
          <a:stretch>
            <a:fillRect/>
          </a:stretch>
        </p:blipFill>
        <p:spPr>
          <a:xfrm>
            <a:off x="4977245" y="1595873"/>
            <a:ext cx="3293919" cy="448280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DE35E62-8A02-72D2-9A7F-482D1FC42E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" r="4927"/>
          <a:stretch>
            <a:fillRect/>
          </a:stretch>
        </p:blipFill>
        <p:spPr>
          <a:xfrm>
            <a:off x="8967355" y="2034713"/>
            <a:ext cx="2784763" cy="466439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FFAF143-52C0-853C-4B5C-3652FB7936BB}"/>
              </a:ext>
            </a:extLst>
          </p:cNvPr>
          <p:cNvSpPr txBox="1"/>
          <p:nvPr/>
        </p:nvSpPr>
        <p:spPr>
          <a:xfrm>
            <a:off x="249387" y="1153391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2021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B2B6BDC-20C6-307A-E28E-C32AD6C8E31D}"/>
              </a:ext>
            </a:extLst>
          </p:cNvPr>
          <p:cNvSpPr txBox="1"/>
          <p:nvPr/>
        </p:nvSpPr>
        <p:spPr>
          <a:xfrm>
            <a:off x="10429007" y="1097973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3422904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3EFE039-7260-DA07-7133-09938F457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8" y="1298015"/>
            <a:ext cx="5694218" cy="366466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96C85AB-DA1F-BCF1-14ED-692156CA2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132" y="1330037"/>
            <a:ext cx="5455912" cy="366799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59E35A8-5FFF-DA9E-4493-9D9E00531A97}"/>
              </a:ext>
            </a:extLst>
          </p:cNvPr>
          <p:cNvSpPr txBox="1"/>
          <p:nvPr/>
        </p:nvSpPr>
        <p:spPr>
          <a:xfrm>
            <a:off x="7678882" y="5746173"/>
            <a:ext cx="376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200 000 téléchargements depuis 2021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2BDD3D38-D11F-DFDF-92A6-43F51C4DF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027" y="0"/>
            <a:ext cx="4322619" cy="1143000"/>
          </a:xfrm>
        </p:spPr>
        <p:txBody>
          <a:bodyPr/>
          <a:lstStyle/>
          <a:p>
            <a:r>
              <a:rPr lang="fr-FR" dirty="0"/>
              <a:t>application gratuite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8DAC374-D4EB-3230-68BC-364339DDE34A}"/>
              </a:ext>
            </a:extLst>
          </p:cNvPr>
          <p:cNvSpPr txBox="1"/>
          <p:nvPr/>
        </p:nvSpPr>
        <p:spPr>
          <a:xfrm>
            <a:off x="9944544" y="6192157"/>
            <a:ext cx="1980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X Girerd 2026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D11B935-30FA-4011-A479-D7A266F31C7B}"/>
              </a:ext>
            </a:extLst>
          </p:cNvPr>
          <p:cNvSpPr txBox="1"/>
          <p:nvPr/>
        </p:nvSpPr>
        <p:spPr>
          <a:xfrm>
            <a:off x="1201886" y="5805054"/>
            <a:ext cx="2514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180 000 usagers en 2025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4DA017-969A-135E-2B5E-C5F089BE7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405" y="305666"/>
            <a:ext cx="16478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60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4C02C9-E9BE-3C2F-2BD2-6EDF0B718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Questionnaire Observance Girerd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72E0016-43B0-7171-3B96-C9EF092F55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102" b="14341"/>
          <a:stretch>
            <a:fillRect/>
          </a:stretch>
        </p:blipFill>
        <p:spPr>
          <a:xfrm>
            <a:off x="384767" y="1639220"/>
            <a:ext cx="3958633" cy="173714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8D1F137-AF86-F0EE-F1F2-771A97317701}"/>
              </a:ext>
            </a:extLst>
          </p:cNvPr>
          <p:cNvSpPr txBox="1"/>
          <p:nvPr/>
        </p:nvSpPr>
        <p:spPr>
          <a:xfrm>
            <a:off x="4374573" y="2483428"/>
            <a:ext cx="324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50 téléchargements depuis 2016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0BF0466-CBE4-52F8-3975-8D202A1E1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132" y="3591215"/>
            <a:ext cx="2068964" cy="280958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B54BC42-68FA-CCFE-87FA-1A0750D5F23E}"/>
              </a:ext>
            </a:extLst>
          </p:cNvPr>
          <p:cNvSpPr txBox="1"/>
          <p:nvPr/>
        </p:nvSpPr>
        <p:spPr>
          <a:xfrm>
            <a:off x="6937661" y="62414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071AFDD-90A0-9E25-555E-EC10B5268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155" y="4199224"/>
            <a:ext cx="4124325" cy="128587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113BE4E5-9DDB-0A9E-5209-42841997B242}"/>
              </a:ext>
            </a:extLst>
          </p:cNvPr>
          <p:cNvSpPr txBox="1"/>
          <p:nvPr/>
        </p:nvSpPr>
        <p:spPr>
          <a:xfrm>
            <a:off x="3670586" y="5556252"/>
            <a:ext cx="80399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800" b="0" i="0" u="none" strike="noStrike" baseline="0" dirty="0" err="1">
                <a:latin typeface="HelveticaNeueLTStd-Cn"/>
              </a:rPr>
              <a:t>Kotry</a:t>
            </a:r>
            <a:r>
              <a:rPr lang="fr-FR" sz="800" b="0" i="0" u="none" strike="noStrike" baseline="0" dirty="0">
                <a:latin typeface="HelveticaNeueLTStd-Cn"/>
              </a:rPr>
              <a:t> D, </a:t>
            </a:r>
            <a:r>
              <a:rPr lang="fr-FR" sz="800" b="0" i="0" u="none" strike="noStrike" baseline="0" dirty="0" err="1">
                <a:latin typeface="HelveticaNeueLTStd-Cn"/>
              </a:rPr>
              <a:t>Saillard</a:t>
            </a:r>
            <a:r>
              <a:rPr lang="fr-FR" sz="800" b="0" i="0" u="none" strike="noStrike" baseline="0" dirty="0">
                <a:latin typeface="HelveticaNeueLTStd-Cn"/>
              </a:rPr>
              <a:t> J, </a:t>
            </a:r>
            <a:r>
              <a:rPr lang="fr-FR" sz="800" b="0" i="0" u="none" strike="noStrike" baseline="0" dirty="0" err="1">
                <a:latin typeface="HelveticaNeueLTStd-Cn"/>
              </a:rPr>
              <a:t>Bonsergent</a:t>
            </a:r>
            <a:r>
              <a:rPr lang="fr-FR" sz="800" b="0" i="0" u="none" strike="noStrike" baseline="0" dirty="0">
                <a:latin typeface="HelveticaNeueLTStd-Cn"/>
              </a:rPr>
              <a:t> M, </a:t>
            </a:r>
            <a:r>
              <a:rPr lang="fr-FR" sz="800" b="0" i="1" u="none" strike="noStrike" baseline="0" dirty="0">
                <a:latin typeface="HelveticaNeueLTStd-CnO"/>
              </a:rPr>
              <a:t>et al</a:t>
            </a:r>
            <a:r>
              <a:rPr lang="fr-FR" sz="800" b="0" i="0" u="none" strike="noStrike" baseline="0" dirty="0">
                <a:latin typeface="HelveticaNeueLTStd-Cn"/>
              </a:rPr>
              <a:t>. </a:t>
            </a:r>
            <a:r>
              <a:rPr lang="fr-FR" sz="800" b="0" i="0" u="none" strike="noStrike" baseline="0" dirty="0" err="1">
                <a:latin typeface="HelveticaNeueLTStd-Cn"/>
              </a:rPr>
              <a:t>Observational</a:t>
            </a:r>
            <a:r>
              <a:rPr lang="fr-FR" sz="800" b="0" i="0" u="none" strike="noStrike" baseline="0" dirty="0">
                <a:latin typeface="HelveticaNeueLTStd-Cn"/>
              </a:rPr>
              <a:t> and prospective </a:t>
            </a:r>
            <a:r>
              <a:rPr lang="fr-FR" sz="800" b="0" i="0" u="none" strike="noStrike" baseline="0" dirty="0" err="1">
                <a:latin typeface="HelveticaNeueLTStd-Cn"/>
              </a:rPr>
              <a:t>study</a:t>
            </a:r>
            <a:r>
              <a:rPr lang="fr-FR" sz="800" b="0" i="0" u="none" strike="noStrike" baseline="0" dirty="0">
                <a:latin typeface="HelveticaNeueLTStd-Cn"/>
              </a:rPr>
              <a:t>: </a:t>
            </a:r>
            <a:r>
              <a:rPr lang="fr-FR" sz="800" b="0" i="0" u="none" strike="noStrike" baseline="0" dirty="0" err="1">
                <a:latin typeface="HelveticaNeueLTStd-Cn"/>
              </a:rPr>
              <a:t>evaluation</a:t>
            </a:r>
            <a:r>
              <a:rPr lang="fr-FR" sz="800" b="0" i="0" u="none" strike="noStrike" baseline="0" dirty="0">
                <a:latin typeface="HelveticaNeueLTStd-Cn"/>
              </a:rPr>
              <a:t> of </a:t>
            </a:r>
            <a:r>
              <a:rPr lang="fr-FR" sz="800" b="0" i="0" u="none" strike="noStrike" baseline="0" dirty="0" err="1">
                <a:latin typeface="HelveticaNeueLTStd-Cn"/>
              </a:rPr>
              <a:t>beliefs</a:t>
            </a:r>
            <a:r>
              <a:rPr lang="fr-FR" sz="800" dirty="0">
                <a:latin typeface="HelveticaNeueLTStd-Cn"/>
              </a:rPr>
              <a:t> </a:t>
            </a:r>
            <a:r>
              <a:rPr lang="fr-FR" sz="800" b="0" i="0" u="none" strike="noStrike" baseline="0" dirty="0">
                <a:latin typeface="HelveticaNeueLTStd-Cn"/>
              </a:rPr>
              <a:t>and </a:t>
            </a:r>
            <a:r>
              <a:rPr lang="fr-FR" sz="800" b="0" i="0" u="none" strike="noStrike" baseline="0" dirty="0" err="1">
                <a:latin typeface="HelveticaNeueLTStd-Cn"/>
              </a:rPr>
              <a:t>representations</a:t>
            </a:r>
            <a:r>
              <a:rPr lang="fr-FR" sz="800" b="0" i="0" u="none" strike="noStrike" baseline="0" dirty="0">
                <a:latin typeface="HelveticaNeueLTStd-Cn"/>
              </a:rPr>
              <a:t> of </a:t>
            </a:r>
            <a:r>
              <a:rPr lang="fr-FR" sz="800" b="0" i="0" u="none" strike="noStrike" baseline="0" dirty="0" err="1">
                <a:latin typeface="HelveticaNeueLTStd-Cn"/>
              </a:rPr>
              <a:t>chronic</a:t>
            </a:r>
            <a:r>
              <a:rPr lang="fr-FR" sz="800" dirty="0">
                <a:latin typeface="HelveticaNeueLTStd-Cn"/>
              </a:rPr>
              <a:t> </a:t>
            </a:r>
            <a:r>
              <a:rPr lang="fr-FR" sz="800" b="0" i="0" u="none" strike="noStrike" baseline="0" dirty="0" err="1">
                <a:latin typeface="HelveticaNeueLTStd-Cn"/>
              </a:rPr>
              <a:t>treatments</a:t>
            </a:r>
            <a:r>
              <a:rPr lang="fr-FR" sz="800" b="0" i="0" u="none" strike="noStrike" baseline="0" dirty="0">
                <a:latin typeface="HelveticaNeueLTStd-Cn"/>
              </a:rPr>
              <a:t> of </a:t>
            </a:r>
            <a:r>
              <a:rPr lang="fr-FR" sz="800" b="0" i="0" u="none" strike="noStrike" baseline="0" dirty="0" err="1">
                <a:latin typeface="HelveticaNeueLTStd-Cn"/>
              </a:rPr>
              <a:t>polymedicated</a:t>
            </a:r>
            <a:r>
              <a:rPr lang="fr-FR" sz="800" dirty="0">
                <a:latin typeface="HelveticaNeueLTStd-Cn"/>
              </a:rPr>
              <a:t> </a:t>
            </a:r>
            <a:r>
              <a:rPr lang="fr-FR" sz="800" b="0" i="0" u="none" strike="noStrike" baseline="0" dirty="0">
                <a:latin typeface="HelveticaNeueLTStd-Cn"/>
              </a:rPr>
              <a:t>patients </a:t>
            </a:r>
            <a:r>
              <a:rPr lang="fr-FR" sz="800" b="0" i="0" u="none" strike="noStrike" baseline="0" dirty="0" err="1">
                <a:latin typeface="HelveticaNeueLTStd-Cn"/>
              </a:rPr>
              <a:t>hospitalised</a:t>
            </a:r>
            <a:r>
              <a:rPr lang="fr-FR" sz="800" b="0" i="0" u="none" strike="noStrike" baseline="0" dirty="0">
                <a:latin typeface="HelveticaNeueLTStd-Cn"/>
              </a:rPr>
              <a:t> in a </a:t>
            </a:r>
            <a:r>
              <a:rPr lang="fr-FR" sz="800" b="0" i="0" u="none" strike="noStrike" baseline="0" dirty="0" err="1">
                <a:latin typeface="HelveticaNeueLTStd-Cn"/>
              </a:rPr>
              <a:t>vascular</a:t>
            </a:r>
            <a:r>
              <a:rPr lang="fr-FR" sz="800" b="0" i="0" u="none" strike="noStrike" baseline="0" dirty="0">
                <a:latin typeface="HelveticaNeueLTStd-Cn"/>
              </a:rPr>
              <a:t> </a:t>
            </a:r>
            <a:r>
              <a:rPr lang="fr-FR" sz="800" b="0" i="0" u="none" strike="noStrike" baseline="0" dirty="0" err="1">
                <a:latin typeface="HelveticaNeueLTStd-Cn"/>
              </a:rPr>
              <a:t>medicine</a:t>
            </a:r>
            <a:r>
              <a:rPr lang="fr-FR" sz="800" b="0" i="0" u="none" strike="noStrike" baseline="0" dirty="0">
                <a:latin typeface="HelveticaNeueLTStd-Cn"/>
              </a:rPr>
              <a:t> and </a:t>
            </a:r>
            <a:r>
              <a:rPr lang="fr-FR" sz="800" b="0" i="0" u="none" strike="noStrike" baseline="0" dirty="0" err="1">
                <a:latin typeface="HelveticaNeueLTStd-Cn"/>
              </a:rPr>
              <a:t>surgery</a:t>
            </a:r>
            <a:r>
              <a:rPr lang="fr-FR" sz="800" dirty="0">
                <a:latin typeface="HelveticaNeueLTStd-Cn"/>
              </a:rPr>
              <a:t> </a:t>
            </a:r>
            <a:r>
              <a:rPr lang="fr-FR" sz="800" b="0" i="0" u="none" strike="noStrike" baseline="0" dirty="0" err="1">
                <a:latin typeface="HelveticaNeueLTStd-Cn"/>
              </a:rPr>
              <a:t>department</a:t>
            </a:r>
            <a:r>
              <a:rPr lang="fr-FR" sz="800" b="0" i="0" u="none" strike="noStrike" baseline="0" dirty="0">
                <a:latin typeface="HelveticaNeueLTStd-Cn"/>
              </a:rPr>
              <a:t>. </a:t>
            </a:r>
            <a:r>
              <a:rPr lang="fr-FR" sz="800" dirty="0">
                <a:latin typeface="HelveticaNeueLTStd-Cn"/>
              </a:rPr>
              <a:t> </a:t>
            </a:r>
            <a:r>
              <a:rPr lang="fr-FR" sz="800" b="0" i="1" u="none" strike="noStrike" baseline="0" dirty="0">
                <a:latin typeface="HelveticaNeueLTStd-CnO"/>
              </a:rPr>
              <a:t>BMJ Open </a:t>
            </a:r>
            <a:r>
              <a:rPr lang="fr-FR" sz="800" b="0" i="0" u="none" strike="noStrike" baseline="0" dirty="0">
                <a:latin typeface="HelveticaNeueLTStd-Cn"/>
              </a:rPr>
              <a:t>2023;</a:t>
            </a:r>
            <a:r>
              <a:rPr lang="fr-FR" sz="800" b="0" i="0" u="none" strike="noStrike" baseline="0" dirty="0">
                <a:latin typeface="HelveticaNeueLTStd-BdCn"/>
              </a:rPr>
              <a:t>13</a:t>
            </a:r>
            <a:r>
              <a:rPr lang="fr-FR" sz="800" b="0" i="0" u="none" strike="noStrike" baseline="0" dirty="0">
                <a:latin typeface="HelveticaNeueLTStd-Cn"/>
              </a:rPr>
              <a:t>:e073250. doi:10.1136/ bmjopen-2023-073250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5161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B0071-4CC4-591C-6CA2-E31C18D2E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9908D455-BE9D-3B0B-575E-9F45ECF94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6596"/>
            <a:ext cx="9144000" cy="1513213"/>
          </a:xfrm>
        </p:spPr>
        <p:txBody>
          <a:bodyPr>
            <a:normAutofit/>
          </a:bodyPr>
          <a:lstStyle/>
          <a:p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1985 – 2026</a:t>
            </a:r>
          </a:p>
          <a:p>
            <a:r>
              <a:rPr lang="fr-FR" sz="4000" b="1" dirty="0">
                <a:solidFill>
                  <a:srgbClr val="000000"/>
                </a:solidFill>
                <a:latin typeface="Calibri Light" panose="020F0302020204030204"/>
                <a:ea typeface="+mj-ea"/>
                <a:cs typeface="+mj-cs"/>
              </a:rPr>
              <a:t>« Ce que j’ai compris sur l’HTA» </a:t>
            </a:r>
            <a:endParaRPr lang="fr-FR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41F06F4-B43E-C63E-E3DA-E9A2CCAAB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80602"/>
            <a:ext cx="5548745" cy="4097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68484" tIns="34242" rIns="68484" bIns="34242">
            <a:spAutoFit/>
          </a:bodyPr>
          <a:lstStyle/>
          <a:p>
            <a:pPr algn="ctr" defTabSz="685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8800" dirty="0">
                <a:solidFill>
                  <a:srgbClr val="FF0000"/>
                </a:solidFill>
                <a:latin typeface="Broadway"/>
                <a:cs typeface="Arial" charset="0"/>
              </a:rPr>
              <a:t>2025</a:t>
            </a:r>
          </a:p>
          <a:p>
            <a:pPr algn="ctr" defTabSz="685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3200" dirty="0">
                <a:solidFill>
                  <a:srgbClr val="FF0000"/>
                </a:solidFill>
                <a:latin typeface="Broadway"/>
                <a:cs typeface="Arial" charset="0"/>
              </a:rPr>
              <a:t>médecine de précision en HTA </a:t>
            </a:r>
          </a:p>
          <a:p>
            <a:pPr algn="ctr" defTabSz="685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3200" dirty="0">
                <a:latin typeface="Broadway"/>
                <a:cs typeface="Arial" charset="0"/>
              </a:rPr>
              <a:t>« PA </a:t>
            </a:r>
            <a:r>
              <a:rPr lang="fr-FR" sz="3200" dirty="0">
                <a:solidFill>
                  <a:srgbClr val="212121"/>
                </a:solidFill>
                <a:latin typeface="Broadway"/>
                <a:cs typeface="Arial" charset="0"/>
              </a:rPr>
              <a:t>cuffless »</a:t>
            </a:r>
          </a:p>
          <a:p>
            <a:pPr algn="ctr" defTabSz="685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fr-FR" dirty="0">
              <a:solidFill>
                <a:srgbClr val="FF0000"/>
              </a:solidFill>
              <a:latin typeface="Broadway"/>
              <a:cs typeface="Arial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6426F22-05D7-E7FE-BF0A-16E2CF9D73F1}"/>
              </a:ext>
            </a:extLst>
          </p:cNvPr>
          <p:cNvSpPr txBox="1"/>
          <p:nvPr/>
        </p:nvSpPr>
        <p:spPr>
          <a:xfrm>
            <a:off x="10670173" y="6488668"/>
            <a:ext cx="152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 Girerd 2026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54DD6D9-006D-E9BD-AB84-908CD3AB1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219" y="3465513"/>
            <a:ext cx="3301246" cy="180267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59432B2-9636-C4EA-99F3-1EC32037E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662" y="5630184"/>
            <a:ext cx="2487384" cy="58526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DFC2C99-70DC-249B-E1FF-11AD9B998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1007" y="5655430"/>
            <a:ext cx="1437593" cy="59889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A2BD2ED-1675-9B79-3D0C-5B74B1076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5318" y="2185563"/>
            <a:ext cx="2009979" cy="106926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2BC7C7D-CE34-1699-CA94-41F61F16628B}"/>
              </a:ext>
            </a:extLst>
          </p:cNvPr>
          <p:cNvSpPr txBox="1"/>
          <p:nvPr/>
        </p:nvSpPr>
        <p:spPr>
          <a:xfrm>
            <a:off x="6534858" y="2376456"/>
            <a:ext cx="2432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Cuffless</a:t>
            </a:r>
          </a:p>
          <a:p>
            <a:pPr algn="ctr"/>
            <a:r>
              <a:rPr lang="fr-FR" dirty="0"/>
              <a:t>HILO®</a:t>
            </a:r>
          </a:p>
          <a:p>
            <a:pPr algn="ctr"/>
            <a:r>
              <a:rPr lang="fr-FR" dirty="0"/>
              <a:t>200 mesures/1 semaine</a:t>
            </a:r>
          </a:p>
        </p:txBody>
      </p:sp>
    </p:spTree>
    <p:extLst>
      <p:ext uri="{BB962C8B-B14F-4D97-AF65-F5344CB8AC3E}">
        <p14:creationId xmlns:p14="http://schemas.microsoft.com/office/powerpoint/2010/main" val="3880175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476103-3AD2-718A-EB6D-B1E01FA30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>
                <a:solidFill>
                  <a:srgbClr val="FF0000"/>
                </a:solidFill>
              </a:rPr>
              <a:t>Médecine de précision en HTA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067832F6-879F-B46A-204D-C22C8F9420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231567"/>
              </p:ext>
            </p:extLst>
          </p:nvPr>
        </p:nvGraphicFramePr>
        <p:xfrm>
          <a:off x="2438401" y="1557973"/>
          <a:ext cx="7315198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599">
                  <a:extLst>
                    <a:ext uri="{9D8B030D-6E8A-4147-A177-3AD203B41FA5}">
                      <a16:colId xmlns:a16="http://schemas.microsoft.com/office/drawing/2014/main" val="723160850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9085002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Médecine de prévention HTA </a:t>
                      </a:r>
                    </a:p>
                    <a:p>
                      <a:pPr algn="ctr"/>
                      <a:r>
                        <a:rPr lang="fr-FR" sz="2400" dirty="0"/>
                        <a:t>(1905-2025)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Médecine de précision</a:t>
                      </a:r>
                    </a:p>
                    <a:p>
                      <a:pPr algn="ctr"/>
                      <a:r>
                        <a:rPr lang="fr-FR" sz="2400" dirty="0"/>
                        <a:t> HTA </a:t>
                      </a:r>
                    </a:p>
                    <a:p>
                      <a:pPr algn="ctr"/>
                      <a:r>
                        <a:rPr lang="fr-FR" sz="2400" dirty="0"/>
                        <a:t>(2026-??)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875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SYS_DIA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SYS_PP_FREQU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475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 mesures éveil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200 mesures éveil/sommeil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629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Marqueurs métaboliques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Balance sympathique/parasympathique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569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Age civil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Age vasculaire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398856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80AC513D-D3B7-6E7E-900E-02FC691663B9}"/>
              </a:ext>
            </a:extLst>
          </p:cNvPr>
          <p:cNvSpPr txBox="1"/>
          <p:nvPr/>
        </p:nvSpPr>
        <p:spPr>
          <a:xfrm>
            <a:off x="10098673" y="6384759"/>
            <a:ext cx="152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 Girerd 2026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42BCD6C-1865-6040-5E00-3EEEFB1B9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841" y="4875060"/>
            <a:ext cx="3304318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54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DF05E-78FE-5BE1-0F93-34AB0952B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3AAF51-C897-15BD-DEA2-2D04E57DB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>
                <a:solidFill>
                  <a:srgbClr val="FF0000"/>
                </a:solidFill>
              </a:rPr>
              <a:t>Cuffless : limites actuelles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77A7EF3-F718-CAF6-DF13-0EAF3DFEA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1943100"/>
            <a:ext cx="1187767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24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35C8B4C-ABE7-DA74-9156-11059CA53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53391"/>
          </a:xfrm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La compression algorithmique enferme chaque utilisateur de HILO autour de ses valeurs SYS/DIA de calibration </a:t>
            </a:r>
            <a:br>
              <a:rPr lang="fr-FR" sz="2800" dirty="0">
                <a:solidFill>
                  <a:srgbClr val="FF0000"/>
                </a:solidFill>
              </a:rPr>
            </a:br>
            <a:endParaRPr lang="fr-FR" sz="2800" dirty="0">
              <a:solidFill>
                <a:srgbClr val="FF000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2E3B7D1-2FFD-3B34-F862-D8133AB0C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874" y="873711"/>
            <a:ext cx="4740124" cy="544396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F012DA1-E153-01B9-7BBB-2220F47F23D5}"/>
              </a:ext>
            </a:extLst>
          </p:cNvPr>
          <p:cNvSpPr txBox="1"/>
          <p:nvPr/>
        </p:nvSpPr>
        <p:spPr>
          <a:xfrm>
            <a:off x="1706707" y="6488668"/>
            <a:ext cx="9629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dirty="0"/>
              <a:t>X. Girerd, P. de Buyer </a:t>
            </a:r>
            <a:r>
              <a:rPr lang="fr-FR" dirty="0"/>
              <a:t>SYSTOLIK 2026; (4) : 2 février  https://doi.org/10.1056/250878S5874</a:t>
            </a:r>
            <a:endParaRPr lang="fr-FR" sz="10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4D2CA96-D370-1252-0360-83DB07EBDC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2802" r="1329" b="33217"/>
          <a:stretch>
            <a:fillRect/>
          </a:stretch>
        </p:blipFill>
        <p:spPr>
          <a:xfrm>
            <a:off x="7931727" y="4405745"/>
            <a:ext cx="4260273" cy="198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99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A726F-648A-53E5-B1C4-52AEEB1A1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15AB2FF4-66EE-F8B0-CE9B-BA85C93ED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6596"/>
            <a:ext cx="9144000" cy="1513213"/>
          </a:xfrm>
        </p:spPr>
        <p:txBody>
          <a:bodyPr>
            <a:normAutofit fontScale="92500"/>
          </a:bodyPr>
          <a:lstStyle/>
          <a:p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1985 – 2026</a:t>
            </a:r>
          </a:p>
          <a:p>
            <a:r>
              <a:rPr lang="fr-FR" sz="4000" b="1" dirty="0">
                <a:solidFill>
                  <a:srgbClr val="000000"/>
                </a:solidFill>
                <a:latin typeface="Calibri Light" panose="020F0302020204030204"/>
                <a:ea typeface="+mj-ea"/>
                <a:cs typeface="+mj-cs"/>
              </a:rPr>
              <a:t>«ma check </a:t>
            </a:r>
            <a:r>
              <a:rPr lang="fr-FR" sz="4000" b="1" dirty="0" err="1">
                <a:solidFill>
                  <a:srgbClr val="000000"/>
                </a:solidFill>
                <a:latin typeface="Calibri Light" panose="020F0302020204030204"/>
                <a:ea typeface="+mj-ea"/>
                <a:cs typeface="+mj-cs"/>
              </a:rPr>
              <a:t>list</a:t>
            </a:r>
            <a:r>
              <a:rPr lang="fr-FR" sz="4000" b="1" dirty="0">
                <a:solidFill>
                  <a:srgbClr val="000000"/>
                </a:solidFill>
                <a:latin typeface="Calibri Light" panose="020F0302020204030204"/>
                <a:ea typeface="+mj-ea"/>
                <a:cs typeface="+mj-cs"/>
              </a:rPr>
              <a:t> devant une HTA non contrôlée»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AF7C288-4B3B-B978-991D-9088CF45C774}"/>
              </a:ext>
            </a:extLst>
          </p:cNvPr>
          <p:cNvSpPr txBox="1"/>
          <p:nvPr/>
        </p:nvSpPr>
        <p:spPr>
          <a:xfrm>
            <a:off x="10275319" y="6332805"/>
            <a:ext cx="152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 Girerd 2026 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8DC5DC0A-7081-34CB-BE2F-5E4E439D87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309814"/>
              </p:ext>
            </p:extLst>
          </p:nvPr>
        </p:nvGraphicFramePr>
        <p:xfrm>
          <a:off x="1554885" y="2290117"/>
          <a:ext cx="9061450" cy="3680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1450">
                  <a:extLst>
                    <a:ext uri="{9D8B030D-6E8A-4147-A177-3AD203B41FA5}">
                      <a16:colId xmlns:a16="http://schemas.microsoft.com/office/drawing/2014/main" val="3051940135"/>
                    </a:ext>
                  </a:extLst>
                </a:gridCol>
              </a:tblGrid>
              <a:tr h="60016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443931"/>
                  </a:ext>
                </a:extLst>
              </a:tr>
              <a:tr h="60016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Chercher des raisons à une inobservance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147522"/>
                  </a:ext>
                </a:extLst>
              </a:tr>
              <a:tr h="6001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Chercher les pièges du sel caché (sauce asiatique, cubes, parmesan, pickles, salaisons)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737389"/>
                  </a:ext>
                </a:extLst>
              </a:tr>
              <a:tr h="600166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NaU</a:t>
                      </a:r>
                      <a:r>
                        <a:rPr lang="fr-FR" dirty="0"/>
                        <a:t> sur urine des 24 heures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796005"/>
                  </a:ext>
                </a:extLst>
              </a:tr>
              <a:tr h="60016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Chercher l’absence de diurétique thiazidique à pleine dose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602600"/>
                  </a:ext>
                </a:extLst>
              </a:tr>
              <a:tr h="6001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Prescrire une quadrithérapie avec de la spironolactone 25 mg 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42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733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B51D1ECD-2BF9-C609-0FA4-884724FEA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6596"/>
            <a:ext cx="9144000" cy="1513213"/>
          </a:xfrm>
        </p:spPr>
        <p:txBody>
          <a:bodyPr>
            <a:normAutofit/>
          </a:bodyPr>
          <a:lstStyle/>
          <a:p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1985 – 2026</a:t>
            </a:r>
          </a:p>
          <a:p>
            <a:r>
              <a:rPr lang="fr-FR" sz="4000" b="1" dirty="0">
                <a:solidFill>
                  <a:srgbClr val="000000"/>
                </a:solidFill>
                <a:latin typeface="Calibri Light" panose="020F0302020204030204"/>
                <a:ea typeface="+mj-ea"/>
                <a:cs typeface="+mj-cs"/>
              </a:rPr>
              <a:t>« Ce que j’ai compris sur l’HTA» </a:t>
            </a:r>
            <a:endParaRPr lang="fr-FR" dirty="0"/>
          </a:p>
        </p:txBody>
      </p:sp>
      <p:pic>
        <p:nvPicPr>
          <p:cNvPr id="10" name="Picture 5" descr="CFLHTALogo">
            <a:extLst>
              <a:ext uri="{FF2B5EF4-FFF2-40B4-BE49-F238E27FC236}">
                <a16:creationId xmlns:a16="http://schemas.microsoft.com/office/drawing/2014/main" id="{FB9094B2-1FAB-F9A6-BD2B-D1664C95F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941" y="5337546"/>
            <a:ext cx="1391089" cy="83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Espace réservé du contenu 3" descr="FRHTA2016-LogoHD.jpg">
            <a:extLst>
              <a:ext uri="{FF2B5EF4-FFF2-40B4-BE49-F238E27FC236}">
                <a16:creationId xmlns:a16="http://schemas.microsoft.com/office/drawing/2014/main" id="{0B4AF4C6-A3EA-1F3B-96F7-8110A72B53F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1390" y="5621540"/>
            <a:ext cx="1148334" cy="84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50C7C73E-310A-48A9-D447-D992C507A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9416" y="1659378"/>
            <a:ext cx="2732809" cy="15425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68484" tIns="34242" rIns="68484" bIns="34242">
            <a:spAutoFit/>
          </a:bodyPr>
          <a:lstStyle/>
          <a:p>
            <a:pPr algn="ctr" defTabSz="685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0000"/>
                </a:solidFill>
                <a:latin typeface="Broadway"/>
                <a:cs typeface="Arial" charset="0"/>
              </a:rPr>
              <a:t>2025</a:t>
            </a:r>
          </a:p>
          <a:p>
            <a:pPr algn="ctr" defTabSz="685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0000"/>
                </a:solidFill>
                <a:latin typeface="Broadway"/>
                <a:cs typeface="Arial" charset="0"/>
              </a:rPr>
              <a:t>médecine de précision en HTA </a:t>
            </a:r>
          </a:p>
          <a:p>
            <a:pPr algn="ctr" defTabSz="685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fr-FR" dirty="0">
                <a:latin typeface="Broadway"/>
                <a:cs typeface="Arial" charset="0"/>
              </a:rPr>
              <a:t>« PA </a:t>
            </a:r>
            <a:r>
              <a:rPr lang="fr-FR" dirty="0">
                <a:solidFill>
                  <a:srgbClr val="212121"/>
                </a:solidFill>
                <a:latin typeface="Broadway"/>
                <a:cs typeface="Arial" charset="0"/>
              </a:rPr>
              <a:t>cuffless »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1F042EA-490C-CF38-9494-15F739204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385" y="5521957"/>
            <a:ext cx="1059147" cy="1013925"/>
          </a:xfrm>
          <a:prstGeom prst="rect">
            <a:avLst/>
          </a:prstGeo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E0FA03DA-4B9F-5FAF-A88B-85A7DCD58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27" y="1618309"/>
            <a:ext cx="2951018" cy="15425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68484" tIns="34242" rIns="68484" bIns="34242">
            <a:spAutoFit/>
          </a:bodyPr>
          <a:lstStyle/>
          <a:p>
            <a:pPr algn="ctr" defTabSz="685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0000"/>
                </a:solidFill>
                <a:latin typeface="Broadway"/>
                <a:cs typeface="Arial" charset="0"/>
              </a:rPr>
              <a:t>2000</a:t>
            </a:r>
          </a:p>
          <a:p>
            <a:pPr algn="ctr" defTabSz="685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0000"/>
                </a:solidFill>
                <a:latin typeface="Broadway"/>
                <a:cs typeface="Arial" charset="0"/>
              </a:rPr>
              <a:t>La PA est variable utiliser l’automesure</a:t>
            </a:r>
          </a:p>
          <a:p>
            <a:pPr algn="ctr" defTabSz="685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212121"/>
                </a:solidFill>
                <a:latin typeface="Broadway"/>
                <a:cs typeface="Arial" charset="0"/>
              </a:rPr>
              <a:t>« règle des 3 »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3C2AE81-76B9-B578-DD97-41577D58F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464" y="1618309"/>
            <a:ext cx="2951018" cy="215190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68484" tIns="34242" rIns="68484" bIns="34242">
            <a:spAutoFit/>
          </a:bodyPr>
          <a:lstStyle/>
          <a:p>
            <a:pPr algn="ctr" defTabSz="685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0000"/>
                </a:solidFill>
                <a:latin typeface="Broadway"/>
                <a:cs typeface="Arial" charset="0"/>
              </a:rPr>
              <a:t>2012</a:t>
            </a:r>
          </a:p>
          <a:p>
            <a:pPr algn="ctr" defTabSz="685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0000"/>
                </a:solidFill>
                <a:latin typeface="Broadway"/>
                <a:cs typeface="Arial" charset="0"/>
              </a:rPr>
              <a:t>Bien utiliser les antihypertenseurs </a:t>
            </a:r>
            <a:r>
              <a:rPr lang="fr-FR" dirty="0">
                <a:solidFill>
                  <a:srgbClr val="212121"/>
                </a:solidFill>
                <a:latin typeface="Broadway"/>
                <a:cs typeface="Arial" charset="0"/>
              </a:rPr>
              <a:t>« recommandations pragmatiques»</a:t>
            </a:r>
          </a:p>
          <a:p>
            <a:pPr algn="ctr" defTabSz="685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fr-FR" dirty="0">
              <a:solidFill>
                <a:srgbClr val="FF0000"/>
              </a:solidFill>
              <a:latin typeface="Broadway"/>
              <a:cs typeface="Arial" charset="0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D7AB5759-42AD-A583-EF9C-CBD2EF458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06" y="3465513"/>
            <a:ext cx="2209124" cy="131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id="{6639F84B-1053-D515-8614-18CCB690C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7224" y="1662837"/>
            <a:ext cx="2951018" cy="16810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68484" tIns="34242" rIns="68484" bIns="34242">
            <a:spAutoFit/>
          </a:bodyPr>
          <a:lstStyle/>
          <a:p>
            <a:pPr algn="ctr" defTabSz="685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0000"/>
                </a:solidFill>
                <a:latin typeface="Broadway"/>
                <a:cs typeface="Arial" charset="0"/>
              </a:rPr>
              <a:t>2020</a:t>
            </a:r>
          </a:p>
          <a:p>
            <a:pPr algn="ctr" defTabSz="685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0000"/>
                </a:solidFill>
                <a:latin typeface="Broadway"/>
                <a:cs typeface="Arial" charset="0"/>
              </a:rPr>
              <a:t>L’hypertendu doit être </a:t>
            </a:r>
          </a:p>
          <a:p>
            <a:pPr algn="ctr" defTabSz="685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0000"/>
                </a:solidFill>
                <a:latin typeface="Broadway"/>
                <a:cs typeface="Arial" charset="0"/>
              </a:rPr>
              <a:t>un partenaire</a:t>
            </a:r>
          </a:p>
          <a:p>
            <a:pPr algn="ctr" defTabSz="685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212121"/>
                </a:solidFill>
                <a:latin typeface="Broadway"/>
                <a:cs typeface="Arial" charset="0"/>
              </a:rPr>
              <a:t>«e-santé en HTA»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7C8612E-93C0-7486-DBAA-AD5E401A0E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1137" y="3465513"/>
            <a:ext cx="2895600" cy="90487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6DF2320-2282-349F-8F0A-1A9FD1F1F74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61132"/>
          <a:stretch>
            <a:fillRect/>
          </a:stretch>
        </p:blipFill>
        <p:spPr>
          <a:xfrm>
            <a:off x="213174" y="3605646"/>
            <a:ext cx="2686323" cy="1049482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C6D7278F-8678-A6C1-3542-2CC35729EC1F}"/>
              </a:ext>
            </a:extLst>
          </p:cNvPr>
          <p:cNvSpPr txBox="1"/>
          <p:nvPr/>
        </p:nvSpPr>
        <p:spPr>
          <a:xfrm>
            <a:off x="10670173" y="6488668"/>
            <a:ext cx="152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 Girerd 2026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5D0D9DE-55BE-9EA3-F65B-3361BFCAE6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4414" y="3465513"/>
            <a:ext cx="2545523" cy="139000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5912518-0667-641B-90EF-D6728EC245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6653" y="5256111"/>
            <a:ext cx="2487384" cy="58526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E698EC7-3DEB-B6B2-91BE-E3BFA8E2D4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13189" y="5811293"/>
            <a:ext cx="1437593" cy="59889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F726F96-571D-DD94-A725-D3F06DBC8A2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b="7121"/>
          <a:stretch>
            <a:fillRect/>
          </a:stretch>
        </p:blipFill>
        <p:spPr>
          <a:xfrm>
            <a:off x="6255328" y="4322620"/>
            <a:ext cx="2930236" cy="748144"/>
          </a:xfrm>
          <a:prstGeom prst="rect">
            <a:avLst/>
          </a:prstGeom>
        </p:spPr>
      </p:pic>
      <p:pic>
        <p:nvPicPr>
          <p:cNvPr id="6" name="Picture 5" descr="CFLHTALogo">
            <a:extLst>
              <a:ext uri="{FF2B5EF4-FFF2-40B4-BE49-F238E27FC236}">
                <a16:creationId xmlns:a16="http://schemas.microsoft.com/office/drawing/2014/main" id="{0F04E876-8120-4383-B97F-3865AABB0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851" y="5666594"/>
            <a:ext cx="1391089" cy="83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B89C5D6-196D-7B65-3104-45704114FA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81435" y="5455798"/>
            <a:ext cx="1194920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02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80920-AC52-C69A-516A-B22CA694D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DF3E58AC-CC11-F63C-EA14-3AF5A474D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6596"/>
            <a:ext cx="9144000" cy="1513213"/>
          </a:xfrm>
        </p:spPr>
        <p:txBody>
          <a:bodyPr>
            <a:normAutofit/>
          </a:bodyPr>
          <a:lstStyle/>
          <a:p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1985 – 2026</a:t>
            </a:r>
          </a:p>
          <a:p>
            <a:r>
              <a:rPr lang="fr-FR" sz="4000" b="1" dirty="0">
                <a:solidFill>
                  <a:srgbClr val="000000"/>
                </a:solidFill>
                <a:latin typeface="Calibri Light" panose="020F0302020204030204"/>
                <a:ea typeface="+mj-ea"/>
                <a:cs typeface="+mj-cs"/>
              </a:rPr>
              <a:t>«Pas d’accord»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64AF069-E2A3-6BC7-4CC7-ADF3F18B4623}"/>
              </a:ext>
            </a:extLst>
          </p:cNvPr>
          <p:cNvSpPr txBox="1"/>
          <p:nvPr/>
        </p:nvSpPr>
        <p:spPr>
          <a:xfrm>
            <a:off x="10275319" y="6332805"/>
            <a:ext cx="152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 Girerd 2026 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A33161DE-7952-61D9-12C6-3F8C50D8F2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915128"/>
              </p:ext>
            </p:extLst>
          </p:nvPr>
        </p:nvGraphicFramePr>
        <p:xfrm>
          <a:off x="1565275" y="1625101"/>
          <a:ext cx="9061450" cy="3680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1450">
                  <a:extLst>
                    <a:ext uri="{9D8B030D-6E8A-4147-A177-3AD203B41FA5}">
                      <a16:colId xmlns:a16="http://schemas.microsoft.com/office/drawing/2014/main" val="3051940135"/>
                    </a:ext>
                  </a:extLst>
                </a:gridCol>
              </a:tblGrid>
              <a:tr h="60016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443931"/>
                  </a:ext>
                </a:extLst>
              </a:tr>
              <a:tr h="60016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Réaliser une MAPA avant une automesure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147522"/>
                  </a:ext>
                </a:extLst>
              </a:tr>
              <a:tr h="6001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Réaliser un </a:t>
                      </a:r>
                      <a:r>
                        <a:rPr lang="fr-FR" dirty="0" err="1"/>
                        <a:t>AngioTDM</a:t>
                      </a:r>
                      <a:r>
                        <a:rPr lang="fr-FR" dirty="0"/>
                        <a:t> abdominal après les dosages hormonaux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737389"/>
                  </a:ext>
                </a:extLst>
              </a:tr>
              <a:tr h="60016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Exclure les bêta-bloquants de la première intention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796005"/>
                  </a:ext>
                </a:extLst>
              </a:tr>
              <a:tr h="60016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Dépistage de l’apnée du sommeil chez l’hypertendu résistant asymptomatique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602600"/>
                  </a:ext>
                </a:extLst>
              </a:tr>
              <a:tr h="6001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Dosage de la rénine/aldostérone dans le bilan initial de l’HTA 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42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163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BADF9-7C1C-DE3F-C682-C04FF4073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74994D6-CFC0-627E-5ED8-19F9A66A7E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6596"/>
            <a:ext cx="9144000" cy="1513213"/>
          </a:xfrm>
        </p:spPr>
        <p:txBody>
          <a:bodyPr>
            <a:normAutofit/>
          </a:bodyPr>
          <a:lstStyle/>
          <a:p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1985 – 2026</a:t>
            </a:r>
          </a:p>
          <a:p>
            <a:r>
              <a:rPr lang="fr-FR" sz="4000" b="1" dirty="0">
                <a:solidFill>
                  <a:srgbClr val="000000"/>
                </a:solidFill>
                <a:latin typeface="Calibri Light" panose="020F0302020204030204"/>
                <a:ea typeface="+mj-ea"/>
                <a:cs typeface="+mj-cs"/>
              </a:rPr>
              <a:t>«mes choix thérapeutiques …à la fin»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FBAD52D-F8F7-976E-2128-C4E4391C9732}"/>
              </a:ext>
            </a:extLst>
          </p:cNvPr>
          <p:cNvSpPr txBox="1"/>
          <p:nvPr/>
        </p:nvSpPr>
        <p:spPr>
          <a:xfrm>
            <a:off x="10275319" y="6332805"/>
            <a:ext cx="152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 Girerd 2026 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368EDD79-147E-9BD1-21A8-C3D5CCC6F1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227349"/>
              </p:ext>
            </p:extLst>
          </p:nvPr>
        </p:nvGraphicFramePr>
        <p:xfrm>
          <a:off x="1554885" y="2290117"/>
          <a:ext cx="9061450" cy="3760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1450">
                  <a:extLst>
                    <a:ext uri="{9D8B030D-6E8A-4147-A177-3AD203B41FA5}">
                      <a16:colId xmlns:a16="http://schemas.microsoft.com/office/drawing/2014/main" val="3051940135"/>
                    </a:ext>
                  </a:extLst>
                </a:gridCol>
              </a:tblGrid>
              <a:tr h="60016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443931"/>
                  </a:ext>
                </a:extLst>
              </a:tr>
              <a:tr h="60016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Débuter par une bithérapie fixe (faible dose) si SYS &gt; 150 (ATM)</a:t>
                      </a:r>
                    </a:p>
                    <a:p>
                      <a:pPr algn="ctr"/>
                      <a:r>
                        <a:rPr lang="fr-FR" dirty="0"/>
                        <a:t>candesartan8/HCT12,5 ou valsartan80/amlodipine 5 ou Irbesartan150/amlodipine 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147522"/>
                  </a:ext>
                </a:extLst>
              </a:tr>
              <a:tr h="6001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Débuter par une monothérapie (dose haute si &gt;80 kg) si SYS 135-149 (ATM)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Candesartan</a:t>
                      </a:r>
                      <a:r>
                        <a:rPr lang="fr-FR" dirty="0"/>
                        <a:t> 8 ou 16, </a:t>
                      </a:r>
                      <a:r>
                        <a:rPr lang="fr-FR" dirty="0" err="1"/>
                        <a:t>irbesartan</a:t>
                      </a:r>
                      <a:r>
                        <a:rPr lang="fr-FR" dirty="0"/>
                        <a:t> 150 ou 300, </a:t>
                      </a:r>
                      <a:r>
                        <a:rPr lang="fr-FR" dirty="0" err="1"/>
                        <a:t>nebivolol</a:t>
                      </a:r>
                      <a:r>
                        <a:rPr lang="fr-FR" dirty="0"/>
                        <a:t> 2,5 ou 5, amlodipine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737389"/>
                  </a:ext>
                </a:extLst>
              </a:tr>
              <a:tr h="60016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Si &gt; 80 kg la bithérapie est toujours avec un diurétique thiazidique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796005"/>
                  </a:ext>
                </a:extLst>
              </a:tr>
              <a:tr h="60016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La trithérapie est toujours avec un diurétique thiazidique</a:t>
                      </a:r>
                    </a:p>
                    <a:p>
                      <a:pPr algn="ctr"/>
                      <a:r>
                        <a:rPr lang="fr-FR" dirty="0" err="1"/>
                        <a:t>indapamide</a:t>
                      </a:r>
                      <a:r>
                        <a:rPr lang="fr-FR" dirty="0"/>
                        <a:t> 1,5 LP &gt; HCTZ 25 mg &gt; HCTZ 12,5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602600"/>
                  </a:ext>
                </a:extLst>
              </a:tr>
              <a:tr h="6001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La quadrithérapie doit comporter de la spironolactone 25 mg 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42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37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85EF8-C977-7F29-4D1F-28C294470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B1FF767E-14AA-0F30-B4DC-514421FF4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6596"/>
            <a:ext cx="9144000" cy="1513213"/>
          </a:xfrm>
        </p:spPr>
        <p:txBody>
          <a:bodyPr>
            <a:normAutofit/>
          </a:bodyPr>
          <a:lstStyle/>
          <a:p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1985 – 2026</a:t>
            </a:r>
          </a:p>
          <a:p>
            <a:r>
              <a:rPr lang="fr-FR" sz="4000" b="1" dirty="0">
                <a:solidFill>
                  <a:srgbClr val="000000"/>
                </a:solidFill>
                <a:latin typeface="Calibri Light" panose="020F0302020204030204"/>
                <a:ea typeface="+mj-ea"/>
                <a:cs typeface="+mj-cs"/>
              </a:rPr>
              <a:t>« Ce que j’ai compris sur l’HTA» </a:t>
            </a:r>
            <a:endParaRPr lang="fr-FR" dirty="0"/>
          </a:p>
        </p:txBody>
      </p:sp>
      <p:pic>
        <p:nvPicPr>
          <p:cNvPr id="10" name="Picture 5" descr="CFLHTALogo">
            <a:extLst>
              <a:ext uri="{FF2B5EF4-FFF2-40B4-BE49-F238E27FC236}">
                <a16:creationId xmlns:a16="http://schemas.microsoft.com/office/drawing/2014/main" id="{51162C6F-2186-AFDD-63B2-817094344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8280" y="5451847"/>
            <a:ext cx="2031861" cy="121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00CBC05B-0F5B-F88B-0859-049720B6F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09" y="1489657"/>
            <a:ext cx="11907981" cy="35553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68484" tIns="34242" rIns="68484" bIns="34242">
            <a:spAutoFit/>
          </a:bodyPr>
          <a:lstStyle/>
          <a:p>
            <a:pPr algn="ctr" defTabSz="685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8800" dirty="0">
                <a:solidFill>
                  <a:srgbClr val="FF0000"/>
                </a:solidFill>
                <a:latin typeface="Broadway"/>
                <a:cs typeface="Arial" charset="0"/>
              </a:rPr>
              <a:t>2000</a:t>
            </a:r>
          </a:p>
          <a:p>
            <a:pPr algn="ctr" defTabSz="685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3200" dirty="0">
                <a:solidFill>
                  <a:srgbClr val="FF0000"/>
                </a:solidFill>
                <a:latin typeface="Broadway"/>
                <a:cs typeface="Arial" charset="0"/>
              </a:rPr>
              <a:t>« La PA est variable » </a:t>
            </a:r>
          </a:p>
          <a:p>
            <a:pPr algn="ctr" defTabSz="685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3200" dirty="0">
                <a:solidFill>
                  <a:srgbClr val="FF0000"/>
                </a:solidFill>
                <a:latin typeface="Broadway"/>
                <a:cs typeface="Arial" charset="0"/>
              </a:rPr>
              <a:t>l’usage de l’automesure doit se développer</a:t>
            </a:r>
          </a:p>
          <a:p>
            <a:pPr algn="ctr" defTabSz="685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fr-FR" dirty="0">
              <a:solidFill>
                <a:srgbClr val="FF0000"/>
              </a:solidFill>
              <a:latin typeface="Broadway"/>
              <a:cs typeface="Arial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E41A40C-D85B-F454-4719-39B21541BF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1132"/>
          <a:stretch>
            <a:fillRect/>
          </a:stretch>
        </p:blipFill>
        <p:spPr>
          <a:xfrm>
            <a:off x="7126462" y="5143501"/>
            <a:ext cx="2766115" cy="1080655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72E1B4EE-C0F3-95C6-B14F-7E70DD7B604D}"/>
              </a:ext>
            </a:extLst>
          </p:cNvPr>
          <p:cNvSpPr txBox="1"/>
          <p:nvPr/>
        </p:nvSpPr>
        <p:spPr>
          <a:xfrm>
            <a:off x="10670173" y="6488668"/>
            <a:ext cx="152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 Girerd 2026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5C930D7-F482-9A3C-4164-73CBEE9EE072}"/>
              </a:ext>
            </a:extLst>
          </p:cNvPr>
          <p:cNvSpPr txBox="1"/>
          <p:nvPr/>
        </p:nvSpPr>
        <p:spPr>
          <a:xfrm>
            <a:off x="7380143" y="6309652"/>
            <a:ext cx="23561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oadway"/>
                <a:ea typeface="+mn-ea"/>
                <a:cs typeface="Arial" charset="0"/>
              </a:rPr>
              <a:t>La  règle des 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7773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52117A6-00AA-5B74-D165-51E832B4C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0941"/>
          <a:stretch>
            <a:fillRect/>
          </a:stretch>
        </p:blipFill>
        <p:spPr>
          <a:xfrm>
            <a:off x="2171698" y="0"/>
            <a:ext cx="8303555" cy="676345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63539D4-39F4-A442-7220-15C2BB2E3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9732" y="287991"/>
            <a:ext cx="1707028" cy="102421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D5BA65E-D49C-59CA-057F-D4D1219E3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4147" y="6247408"/>
            <a:ext cx="1554615" cy="493819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471A1ED4-4917-3DE2-5D40-7027BFD9B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51" y="162410"/>
            <a:ext cx="2389239" cy="657862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68484" tIns="34242" rIns="68484" bIns="34242">
            <a:spAutoFit/>
          </a:bodyPr>
          <a:lstStyle/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0000"/>
                </a:solidFill>
                <a:latin typeface="Broadway"/>
                <a:cs typeface="Arial" charset="0"/>
              </a:rPr>
              <a:t>FLAHS</a:t>
            </a:r>
          </a:p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0000"/>
                </a:solidFill>
                <a:latin typeface="Broadway"/>
                <a:cs typeface="Arial" charset="0"/>
              </a:rPr>
              <a:t>2004 </a:t>
            </a:r>
          </a:p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0000"/>
                </a:solidFill>
                <a:latin typeface="Broadway"/>
                <a:cs typeface="Arial" charset="0"/>
              </a:rPr>
              <a:t>2005 </a:t>
            </a:r>
          </a:p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0000"/>
                </a:solidFill>
                <a:latin typeface="Broadway"/>
                <a:cs typeface="Arial" charset="0"/>
              </a:rPr>
              <a:t>2006 </a:t>
            </a:r>
          </a:p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0000"/>
                </a:solidFill>
                <a:latin typeface="Broadway"/>
                <a:cs typeface="Arial" charset="0"/>
              </a:rPr>
              <a:t>2007 </a:t>
            </a:r>
          </a:p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0000"/>
                </a:solidFill>
                <a:latin typeface="Broadway"/>
                <a:cs typeface="Arial" charset="0"/>
              </a:rPr>
              <a:t>2009 </a:t>
            </a:r>
          </a:p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0000"/>
                </a:solidFill>
                <a:latin typeface="Broadway"/>
                <a:cs typeface="Arial" charset="0"/>
              </a:rPr>
              <a:t>2010 </a:t>
            </a:r>
          </a:p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0000"/>
                </a:solidFill>
                <a:latin typeface="Broadway"/>
                <a:cs typeface="Arial" charset="0"/>
              </a:rPr>
              <a:t>2011 </a:t>
            </a:r>
          </a:p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0000"/>
                </a:solidFill>
                <a:latin typeface="Broadway"/>
                <a:cs typeface="Arial" charset="0"/>
              </a:rPr>
              <a:t>2012 </a:t>
            </a:r>
          </a:p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0000"/>
                </a:solidFill>
                <a:latin typeface="Broadway"/>
                <a:cs typeface="Arial" charset="0"/>
              </a:rPr>
              <a:t>2014 </a:t>
            </a:r>
          </a:p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0000"/>
                </a:solidFill>
                <a:latin typeface="Broadway"/>
                <a:cs typeface="Arial" charset="0"/>
              </a:rPr>
              <a:t>2015 </a:t>
            </a:r>
          </a:p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0000"/>
                </a:solidFill>
                <a:latin typeface="Broadway"/>
                <a:cs typeface="Arial" charset="0"/>
              </a:rPr>
              <a:t>2017 </a:t>
            </a:r>
          </a:p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0000"/>
                </a:solidFill>
                <a:latin typeface="Broadway"/>
                <a:cs typeface="Arial" charset="0"/>
              </a:rPr>
              <a:t>2019 </a:t>
            </a:r>
          </a:p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0000"/>
                </a:solidFill>
                <a:latin typeface="Broadway"/>
                <a:cs typeface="Arial" charset="0"/>
              </a:rPr>
              <a:t>2020 </a:t>
            </a:r>
          </a:p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0000"/>
                </a:solidFill>
                <a:latin typeface="Broadway"/>
                <a:cs typeface="Arial" charset="0"/>
              </a:rPr>
              <a:t>2022 </a:t>
            </a:r>
          </a:p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0000"/>
                </a:solidFill>
                <a:latin typeface="Broadway"/>
                <a:cs typeface="Arial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854199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D145E8F-53E8-2BFA-AE7D-CDA9EB22D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895" y="145473"/>
            <a:ext cx="4801483" cy="650470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A40C672-6D8C-58A9-ED48-DABD391E4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0"/>
            <a:ext cx="4639541" cy="174952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104E9F3-E92A-4F92-3AD9-5F9499705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923" y="1887248"/>
            <a:ext cx="2466975" cy="479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40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8888C-21FA-DAE8-9B2F-A8A489CC3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3BC8F73-8921-154B-C259-2BC49AA99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6596"/>
            <a:ext cx="9144000" cy="1513213"/>
          </a:xfrm>
        </p:spPr>
        <p:txBody>
          <a:bodyPr>
            <a:normAutofit/>
          </a:bodyPr>
          <a:lstStyle/>
          <a:p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1985 – 2026</a:t>
            </a:r>
          </a:p>
          <a:p>
            <a:r>
              <a:rPr lang="fr-FR" sz="4000" b="1" dirty="0">
                <a:solidFill>
                  <a:srgbClr val="000000"/>
                </a:solidFill>
                <a:latin typeface="Calibri Light" panose="020F0302020204030204"/>
                <a:ea typeface="+mj-ea"/>
                <a:cs typeface="+mj-cs"/>
              </a:rPr>
              <a:t>« Ce que j’ai compris sur l’HTA» </a:t>
            </a:r>
            <a:endParaRPr lang="fr-FR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030042B-B466-F587-24C6-62F9CE324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80602"/>
            <a:ext cx="5548745" cy="43925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68484" tIns="34242" rIns="68484" bIns="34242">
            <a:spAutoFit/>
          </a:bodyPr>
          <a:lstStyle/>
          <a:p>
            <a:pPr algn="ctr" defTabSz="685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8800" dirty="0">
                <a:solidFill>
                  <a:srgbClr val="FF0000"/>
                </a:solidFill>
                <a:latin typeface="Broadway"/>
                <a:cs typeface="Arial" charset="0"/>
              </a:rPr>
              <a:t>2012</a:t>
            </a:r>
          </a:p>
          <a:p>
            <a:pPr algn="ctr" defTabSz="685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3200" dirty="0">
                <a:solidFill>
                  <a:srgbClr val="FF0000"/>
                </a:solidFill>
                <a:latin typeface="Broadway"/>
                <a:cs typeface="Arial" charset="0"/>
              </a:rPr>
              <a:t>« Bien utiliser les antihypertenseurs </a:t>
            </a:r>
            <a:r>
              <a:rPr lang="fr-FR" sz="3200" dirty="0">
                <a:solidFill>
                  <a:srgbClr val="212121"/>
                </a:solidFill>
                <a:latin typeface="Broadway"/>
                <a:cs typeface="Arial" charset="0"/>
              </a:rPr>
              <a:t>« recommandations pragmatiques»</a:t>
            </a:r>
          </a:p>
          <a:p>
            <a:pPr algn="ctr" defTabSz="685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fr-FR" dirty="0">
              <a:solidFill>
                <a:srgbClr val="FF0000"/>
              </a:solidFill>
              <a:latin typeface="Broadway"/>
              <a:cs typeface="Arial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53FF7B3-884E-7099-BBF1-179C9F201F69}"/>
              </a:ext>
            </a:extLst>
          </p:cNvPr>
          <p:cNvSpPr txBox="1"/>
          <p:nvPr/>
        </p:nvSpPr>
        <p:spPr>
          <a:xfrm>
            <a:off x="10670173" y="6488668"/>
            <a:ext cx="152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 Girerd 2012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CCC5A41-4610-23A6-8AC0-3F47A9E733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420" b="50338"/>
          <a:stretch>
            <a:fillRect/>
          </a:stretch>
        </p:blipFill>
        <p:spPr bwMode="auto">
          <a:xfrm>
            <a:off x="6577446" y="1279958"/>
            <a:ext cx="5517572" cy="178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099A800-A42D-3CDE-3C3C-FB6BE7759D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4548"/>
          <a:stretch>
            <a:fillRect/>
          </a:stretch>
        </p:blipFill>
        <p:spPr>
          <a:xfrm>
            <a:off x="6438850" y="3210639"/>
            <a:ext cx="5361961" cy="303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5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0FD47FA-514B-7C3D-5D5F-247A26110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72" y="130030"/>
            <a:ext cx="8894619" cy="667096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3F89857-3A19-11AD-9D47-643A634E5BD6}"/>
              </a:ext>
            </a:extLst>
          </p:cNvPr>
          <p:cNvSpPr txBox="1"/>
          <p:nvPr/>
        </p:nvSpPr>
        <p:spPr>
          <a:xfrm>
            <a:off x="10493528" y="6301631"/>
            <a:ext cx="152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 Girerd 2012 </a:t>
            </a:r>
          </a:p>
        </p:txBody>
      </p:sp>
    </p:spTree>
    <p:extLst>
      <p:ext uri="{BB962C8B-B14F-4D97-AF65-F5344CB8AC3E}">
        <p14:creationId xmlns:p14="http://schemas.microsoft.com/office/powerpoint/2010/main" val="2682518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16E92EB-DF7E-870F-8D9B-460B5EDB4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Text Box 2">
            <a:extLst>
              <a:ext uri="{FF2B5EF4-FFF2-40B4-BE49-F238E27FC236}">
                <a16:creationId xmlns:a16="http://schemas.microsoft.com/office/drawing/2014/main" id="{B6150787-8AB2-4A0C-2E89-178FC8014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4890" y="5905000"/>
            <a:ext cx="6412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801688">
              <a:spcBef>
                <a:spcPct val="80000"/>
              </a:spcBef>
              <a:buClr>
                <a:srgbClr val="406263"/>
              </a:buClr>
              <a:buFont typeface="Symbol" pitchFamily="18" charset="2"/>
              <a:buChar char="·"/>
              <a:defRPr/>
            </a:pPr>
            <a:endParaRPr lang="fr-FR" sz="1100" b="1" i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8725" name="AutoShape 2">
            <a:extLst>
              <a:ext uri="{FF2B5EF4-FFF2-40B4-BE49-F238E27FC236}">
                <a16:creationId xmlns:a16="http://schemas.microsoft.com/office/drawing/2014/main" id="{B5264A0C-71B0-5AA1-6A7D-C8E5079B4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3120" y="429578"/>
            <a:ext cx="8826500" cy="10414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3F4793"/>
            </a:solidFill>
            <a:round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ct val="80000"/>
              </a:lnSpc>
              <a:defRPr/>
            </a:pPr>
            <a:r>
              <a:rPr lang="fr-FR" sz="3200" b="1" dirty="0">
                <a:solidFill>
                  <a:srgbClr val="003399"/>
                </a:solidFill>
                <a:latin typeface="Arial" charset="0"/>
                <a:cs typeface="Arial" charset="0"/>
              </a:rPr>
              <a:t>Utilisation des anti-hypertenseurs </a:t>
            </a:r>
          </a:p>
          <a:p>
            <a:pPr algn="ctr">
              <a:lnSpc>
                <a:spcPct val="80000"/>
              </a:lnSpc>
              <a:defRPr/>
            </a:pPr>
            <a:r>
              <a:rPr lang="fr-FR" sz="3200" b="1" dirty="0">
                <a:solidFill>
                  <a:srgbClr val="003399"/>
                </a:solidFill>
                <a:latin typeface="Arial" charset="0"/>
                <a:cs typeface="Arial" charset="0"/>
              </a:rPr>
              <a:t>en 2009 et en 2024 </a:t>
            </a:r>
            <a:br>
              <a:rPr lang="en-US" sz="2800" dirty="0">
                <a:solidFill>
                  <a:srgbClr val="003399"/>
                </a:solidFill>
                <a:latin typeface="Arial" charset="0"/>
                <a:cs typeface="Arial" charset="0"/>
              </a:rPr>
            </a:br>
            <a:r>
              <a:rPr lang="en-US" dirty="0">
                <a:solidFill>
                  <a:srgbClr val="003399"/>
                </a:solidFill>
                <a:latin typeface="Arial" charset="0"/>
                <a:cs typeface="Arial" charset="0"/>
              </a:rPr>
              <a:t> </a:t>
            </a:r>
            <a:r>
              <a:rPr lang="fr-FR" sz="2000" dirty="0">
                <a:solidFill>
                  <a:srgbClr val="003399"/>
                </a:solidFill>
                <a:latin typeface="Arial" charset="0"/>
                <a:cs typeface="Arial" charset="0"/>
              </a:rPr>
              <a:t>Analyse de l’utilisation des classes pharmacologiques sur les ordonnances</a:t>
            </a:r>
          </a:p>
        </p:txBody>
      </p:sp>
      <p:sp>
        <p:nvSpPr>
          <p:cNvPr id="158726" name="Rectangle 10">
            <a:extLst>
              <a:ext uri="{FF2B5EF4-FFF2-40B4-BE49-F238E27FC236}">
                <a16:creationId xmlns:a16="http://schemas.microsoft.com/office/drawing/2014/main" id="{975B71A2-9DE1-DA62-3F4F-264DF7B89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990" y="6232208"/>
            <a:ext cx="831215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1400"/>
              </a:lnSpc>
              <a:buClr>
                <a:srgbClr val="406263"/>
              </a:buClr>
              <a:defRPr/>
            </a:pPr>
            <a:r>
              <a:rPr lang="fr-FR" sz="1200" i="1" dirty="0">
                <a:solidFill>
                  <a:srgbClr val="000000"/>
                </a:solidFill>
                <a:latin typeface="Arial" charset="0"/>
                <a:cs typeface="Arial" charset="0"/>
              </a:rPr>
              <a:t>FLAHS - French League Against Hypertension Survey</a:t>
            </a:r>
            <a:br>
              <a:rPr lang="fr-FR" sz="1200" i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fr-FR" sz="1200" i="1" dirty="0">
                <a:solidFill>
                  <a:srgbClr val="000000"/>
                </a:solidFill>
                <a:latin typeface="Arial" charset="0"/>
                <a:cs typeface="Arial" charset="0"/>
              </a:rPr>
              <a:t>FLAHS 2009 : Base de 1034 hypertendus traités</a:t>
            </a:r>
          </a:p>
          <a:p>
            <a:pPr>
              <a:lnSpc>
                <a:spcPts val="1400"/>
              </a:lnSpc>
              <a:buClr>
                <a:srgbClr val="406263"/>
              </a:buClr>
              <a:defRPr/>
            </a:pPr>
            <a:r>
              <a:rPr lang="fr-FR" sz="1200" i="1" dirty="0">
                <a:solidFill>
                  <a:srgbClr val="000000"/>
                </a:solidFill>
                <a:latin typeface="Arial" charset="0"/>
                <a:cs typeface="Arial" charset="0"/>
              </a:rPr>
              <a:t>FLAHS 2024 : Base de 1211 hypertendus traités</a:t>
            </a:r>
          </a:p>
        </p:txBody>
      </p:sp>
      <p:sp>
        <p:nvSpPr>
          <p:cNvPr id="158727" name="Rectangle 5">
            <a:extLst>
              <a:ext uri="{FF2B5EF4-FFF2-40B4-BE49-F238E27FC236}">
                <a16:creationId xmlns:a16="http://schemas.microsoft.com/office/drawing/2014/main" id="{84237017-EFF0-6FC7-8619-849948602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658" y="226143"/>
            <a:ext cx="2024298" cy="7605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312" tIns="45656" rIns="91312" bIns="45656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  <a:defRPr/>
            </a:pPr>
            <a:r>
              <a:rPr lang="fr-FR" sz="1200" dirty="0">
                <a:solidFill>
                  <a:srgbClr val="FF0000"/>
                </a:solidFill>
                <a:latin typeface="Broadway"/>
                <a:cs typeface="Arial" charset="0"/>
              </a:rPr>
              <a:t>FLAHS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  <a:defRPr/>
            </a:pPr>
            <a:r>
              <a:rPr lang="fr-FR" sz="1200" dirty="0">
                <a:solidFill>
                  <a:srgbClr val="FF0000"/>
                </a:solidFill>
                <a:latin typeface="Broadway"/>
                <a:cs typeface="Arial" charset="0"/>
              </a:rPr>
              <a:t>2009 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r>
              <a:rPr lang="fr-FR" sz="1200" dirty="0">
                <a:solidFill>
                  <a:srgbClr val="FF0000"/>
                </a:solidFill>
                <a:latin typeface="Broadway"/>
                <a:cs typeface="Arial" charset="0"/>
              </a:rPr>
              <a:t>2024</a:t>
            </a:r>
          </a:p>
        </p:txBody>
      </p:sp>
      <p:pic>
        <p:nvPicPr>
          <p:cNvPr id="158728" name="Picture 6" descr="CFLHTALogo">
            <a:extLst>
              <a:ext uri="{FF2B5EF4-FFF2-40B4-BE49-F238E27FC236}">
                <a16:creationId xmlns:a16="http://schemas.microsoft.com/office/drawing/2014/main" id="{C22FF482-33FF-4F04-F8CB-F6C9C578A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9800" y="889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32" name="ZoneTexte 20">
            <a:extLst>
              <a:ext uri="{FF2B5EF4-FFF2-40B4-BE49-F238E27FC236}">
                <a16:creationId xmlns:a16="http://schemas.microsoft.com/office/drawing/2014/main" id="{89BD89B1-8EC4-6401-2F9E-EC131A560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358" y="5558001"/>
            <a:ext cx="38010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fr-FR" dirty="0">
                <a:solidFill>
                  <a:srgbClr val="0033CC"/>
                </a:solidFill>
                <a:latin typeface="Arial" charset="0"/>
                <a:cs typeface="Arial" charset="0"/>
              </a:rPr>
              <a:t>1,6±0,9</a:t>
            </a:r>
          </a:p>
          <a:p>
            <a:pPr algn="ctr" eaLnBrk="0" hangingPunct="0">
              <a:defRPr/>
            </a:pPr>
            <a:r>
              <a:rPr lang="fr-FR" dirty="0">
                <a:solidFill>
                  <a:srgbClr val="0033CC"/>
                </a:solidFill>
                <a:latin typeface="Arial" charset="0"/>
                <a:cs typeface="Arial" charset="0"/>
              </a:rPr>
              <a:t> médicaments/ordonnance en 2009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7472E66C-3834-1271-5F42-231053E0E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1235" y="137478"/>
            <a:ext cx="713294" cy="524301"/>
          </a:xfrm>
          <a:prstGeom prst="rect">
            <a:avLst/>
          </a:prstGeom>
        </p:spPr>
      </p:pic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E32EB010-2DC4-7E40-8DE3-5E73F081B6D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02360" y="163258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ZoneTexte 20">
            <a:extLst>
              <a:ext uri="{FF2B5EF4-FFF2-40B4-BE49-F238E27FC236}">
                <a16:creationId xmlns:a16="http://schemas.microsoft.com/office/drawing/2014/main" id="{D04EFFFB-2056-BF32-8CD0-2759F7D66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3757" y="5558001"/>
            <a:ext cx="38010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1,6±0,8</a:t>
            </a:r>
          </a:p>
          <a:p>
            <a:pPr algn="ctr" eaLnBrk="0" hangingPunct="0">
              <a:defRPr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médicaments/ordonnance en 2024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9D99682-1F25-9047-BA50-4C404524C118}"/>
              </a:ext>
            </a:extLst>
          </p:cNvPr>
          <p:cNvSpPr txBox="1"/>
          <p:nvPr/>
        </p:nvSpPr>
        <p:spPr>
          <a:xfrm>
            <a:off x="10070623" y="6323684"/>
            <a:ext cx="16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fr-FR" sz="2000" dirty="0">
                <a:solidFill>
                  <a:prstClr val="black"/>
                </a:solidFill>
                <a:cs typeface="Arial" pitchFamily="34" charset="0"/>
              </a:rPr>
              <a:t> X Girerd 2025</a:t>
            </a:r>
          </a:p>
        </p:txBody>
      </p:sp>
    </p:spTree>
    <p:extLst>
      <p:ext uri="{BB962C8B-B14F-4D97-AF65-F5344CB8AC3E}">
        <p14:creationId xmlns:p14="http://schemas.microsoft.com/office/powerpoint/2010/main" val="373813977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7" name="Rectangle 4"/>
          <p:cNvSpPr>
            <a:spLocks noChangeArrowheads="1"/>
          </p:cNvSpPr>
          <p:nvPr/>
        </p:nvSpPr>
        <p:spPr bwMode="auto">
          <a:xfrm>
            <a:off x="2424114" y="214313"/>
            <a:ext cx="7310437" cy="163036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1312" tIns="45656" rIns="91312" bIns="45656" anchor="ctr"/>
          <a:lstStyle/>
          <a:p>
            <a:pPr algn="ctr">
              <a:lnSpc>
                <a:spcPts val="3200"/>
              </a:lnSpc>
            </a:pPr>
            <a:r>
              <a:rPr lang="fr-FR" sz="3600" dirty="0">
                <a:solidFill>
                  <a:srgbClr val="000099"/>
                </a:solidFill>
                <a:latin typeface="Calibri"/>
              </a:rPr>
              <a:t>Sujets sous antihypertenseurs</a:t>
            </a:r>
          </a:p>
          <a:p>
            <a:pPr algn="ctr">
              <a:lnSpc>
                <a:spcPts val="3200"/>
              </a:lnSpc>
            </a:pPr>
            <a:r>
              <a:rPr lang="fr-FR" sz="3600" dirty="0">
                <a:solidFill>
                  <a:srgbClr val="000099"/>
                </a:solidFill>
                <a:latin typeface="Calibri"/>
              </a:rPr>
              <a:t>France métropolitaine</a:t>
            </a:r>
          </a:p>
          <a:p>
            <a:pPr algn="ctr">
              <a:lnSpc>
                <a:spcPts val="3200"/>
              </a:lnSpc>
            </a:pPr>
            <a:r>
              <a:rPr lang="fr-FR" i="1" dirty="0">
                <a:solidFill>
                  <a:srgbClr val="000099"/>
                </a:solidFill>
                <a:latin typeface="Calibri"/>
              </a:rPr>
              <a:t>PA ≤ 135/85 en automesure </a:t>
            </a:r>
          </a:p>
        </p:txBody>
      </p:sp>
      <p:sp>
        <p:nvSpPr>
          <p:cNvPr id="390148" name="Rectangle 4"/>
          <p:cNvSpPr>
            <a:spLocks noChangeArrowheads="1"/>
          </p:cNvSpPr>
          <p:nvPr/>
        </p:nvSpPr>
        <p:spPr bwMode="auto">
          <a:xfrm>
            <a:off x="1600200" y="76201"/>
            <a:ext cx="762000" cy="6127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312" tIns="45656" rIns="91312" bIns="45656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fr-FR" sz="1200" dirty="0">
                <a:solidFill>
                  <a:srgbClr val="CC3300"/>
                </a:solidFill>
                <a:latin typeface="Broadway"/>
              </a:rPr>
              <a:t>FLAHS 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fr-FR" sz="1200" dirty="0">
                <a:solidFill>
                  <a:srgbClr val="CC3300"/>
                </a:solidFill>
                <a:latin typeface="Broadway"/>
              </a:rPr>
              <a:t>2017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fr-FR" sz="1200" dirty="0">
                <a:solidFill>
                  <a:srgbClr val="CC3300"/>
                </a:solidFill>
                <a:latin typeface="Broadway"/>
              </a:rPr>
              <a:t>2024</a:t>
            </a:r>
          </a:p>
        </p:txBody>
      </p:sp>
      <p:pic>
        <p:nvPicPr>
          <p:cNvPr id="390149" name="Picture 5" descr="CFLHTA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2408" y="4750837"/>
            <a:ext cx="1428102" cy="85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0150" name="Rectangle 6"/>
          <p:cNvSpPr>
            <a:spLocks noChangeArrowheads="1"/>
          </p:cNvSpPr>
          <p:nvPr/>
        </p:nvSpPr>
        <p:spPr bwMode="auto">
          <a:xfrm>
            <a:off x="1775520" y="6207397"/>
            <a:ext cx="8572500" cy="646250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</p:spPr>
        <p:txBody>
          <a:bodyPr lIns="91360" tIns="45680" rIns="91360" bIns="45680">
            <a:spAutoFit/>
          </a:bodyPr>
          <a:lstStyle/>
          <a:p>
            <a:r>
              <a:rPr lang="fr-FR" sz="1200" i="1" dirty="0">
                <a:solidFill>
                  <a:srgbClr val="000066"/>
                </a:solidFill>
                <a:latin typeface="Arial" charset="0"/>
              </a:rPr>
              <a:t>P</a:t>
            </a:r>
            <a:r>
              <a:rPr lang="fr-FR" sz="1200" i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opulation : 	475 sujets traités ayant réalisée une automesure en juillet 2017 </a:t>
            </a:r>
          </a:p>
          <a:p>
            <a:r>
              <a:rPr lang="fr-FR" sz="1200" i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	781 sujets traités ayant réalisée une automesure en novembre 2024</a:t>
            </a:r>
          </a:p>
          <a:p>
            <a:endParaRPr lang="fr-FR" sz="1200" i="1" dirty="0">
              <a:solidFill>
                <a:srgbClr val="00006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932394" y="2761546"/>
            <a:ext cx="2659753" cy="1261884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prstClr val="black"/>
                </a:solidFill>
                <a:latin typeface="Calibri"/>
              </a:rPr>
              <a:t>2017</a:t>
            </a:r>
            <a:endParaRPr lang="fr-FR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fr-FR" sz="3200" b="1" dirty="0">
                <a:solidFill>
                  <a:prstClr val="black"/>
                </a:solidFill>
                <a:latin typeface="Calibri"/>
              </a:rPr>
              <a:t>50,9 %</a:t>
            </a:r>
            <a:endParaRPr lang="fr-FR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7FC27E4-C5F6-A744-5E07-2CAFB7377922}"/>
              </a:ext>
            </a:extLst>
          </p:cNvPr>
          <p:cNvSpPr txBox="1"/>
          <p:nvPr/>
        </p:nvSpPr>
        <p:spPr>
          <a:xfrm>
            <a:off x="6580662" y="2761546"/>
            <a:ext cx="2753060" cy="12618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prstClr val="black"/>
                </a:solidFill>
                <a:latin typeface="Calibri"/>
              </a:rPr>
              <a:t>2024</a:t>
            </a:r>
            <a:endParaRPr lang="fr-FR" sz="9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fr-FR" sz="3200" b="1" dirty="0">
                <a:solidFill>
                  <a:prstClr val="black"/>
                </a:solidFill>
                <a:latin typeface="Calibri"/>
              </a:rPr>
              <a:t>47,0 </a:t>
            </a:r>
            <a:r>
              <a:rPr lang="fr-FR" b="1" dirty="0">
                <a:solidFill>
                  <a:prstClr val="black"/>
                </a:solidFill>
                <a:latin typeface="Calibri"/>
              </a:rPr>
              <a:t>%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92BDD05-8012-8156-79F3-A2B484DFF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1" y="4557982"/>
            <a:ext cx="1470797" cy="108109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1ADBA83-BD33-B763-67F9-E64FE44C8C28}"/>
              </a:ext>
            </a:extLst>
          </p:cNvPr>
          <p:cNvSpPr txBox="1"/>
          <p:nvPr/>
        </p:nvSpPr>
        <p:spPr>
          <a:xfrm>
            <a:off x="8839200" y="6260841"/>
            <a:ext cx="1468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 Girerd 2025</a:t>
            </a:r>
          </a:p>
        </p:txBody>
      </p:sp>
    </p:spTree>
    <p:extLst>
      <p:ext uri="{BB962C8B-B14F-4D97-AF65-F5344CB8AC3E}">
        <p14:creationId xmlns:p14="http://schemas.microsoft.com/office/powerpoint/2010/main" val="184231202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778</Words>
  <Application>Microsoft Office PowerPoint</Application>
  <PresentationFormat>Grand écran</PresentationFormat>
  <Paragraphs>161</Paragraphs>
  <Slides>21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32" baseType="lpstr">
      <vt:lpstr>Arial</vt:lpstr>
      <vt:lpstr>Broadway</vt:lpstr>
      <vt:lpstr>Calibri</vt:lpstr>
      <vt:lpstr>Calibri Light</vt:lpstr>
      <vt:lpstr>HelveticaNeueLTStd-BdCn</vt:lpstr>
      <vt:lpstr>HelveticaNeueLTStd-Cn</vt:lpstr>
      <vt:lpstr>HelveticaNeueLTStd-CnO</vt:lpstr>
      <vt:lpstr>Symbol</vt:lpstr>
      <vt:lpstr>Times New Roman</vt:lpstr>
      <vt:lpstr>Thème Office</vt:lpstr>
      <vt:lpstr>1_Thème Office</vt:lpstr>
      <vt:lpstr>Ma vision de  l’Hypertension Artérielle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« deep learning et GenAI » pour interpréter l’automesure</vt:lpstr>
      <vt:lpstr>application gratuite</vt:lpstr>
      <vt:lpstr>Questionnaire Observance Girerd</vt:lpstr>
      <vt:lpstr>Présentation PowerPoint</vt:lpstr>
      <vt:lpstr>Médecine de précision en HTA</vt:lpstr>
      <vt:lpstr>Cuffless : limites actuelles</vt:lpstr>
      <vt:lpstr>La compression algorithmique enferme chaque utilisateur de HILO autour de ses valeurs SYS/DIA de calibration  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 XAVIER GIRERD</dc:creator>
  <cp:lastModifiedBy>Pr XAVIER GIRERD</cp:lastModifiedBy>
  <cp:revision>168</cp:revision>
  <cp:lastPrinted>2025-12-10T10:45:02Z</cp:lastPrinted>
  <dcterms:created xsi:type="dcterms:W3CDTF">2025-03-10T08:54:15Z</dcterms:created>
  <dcterms:modified xsi:type="dcterms:W3CDTF">2026-03-05T23:19:49Z</dcterms:modified>
</cp:coreProperties>
</file>